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Lst>
  <p:notesMasterIdLst>
    <p:notesMasterId r:id="rId44"/>
  </p:notesMasterIdLst>
  <p:sldIdLst>
    <p:sldId id="256" r:id="rId2"/>
    <p:sldId id="278" r:id="rId3"/>
    <p:sldId id="328" r:id="rId4"/>
    <p:sldId id="257" r:id="rId5"/>
    <p:sldId id="295" r:id="rId6"/>
    <p:sldId id="321" r:id="rId7"/>
    <p:sldId id="258" r:id="rId8"/>
    <p:sldId id="323" r:id="rId9"/>
    <p:sldId id="260" r:id="rId10"/>
    <p:sldId id="311" r:id="rId11"/>
    <p:sldId id="317" r:id="rId12"/>
    <p:sldId id="318" r:id="rId13"/>
    <p:sldId id="320" r:id="rId14"/>
    <p:sldId id="268" r:id="rId15"/>
    <p:sldId id="331" r:id="rId16"/>
    <p:sldId id="261" r:id="rId17"/>
    <p:sldId id="269" r:id="rId18"/>
    <p:sldId id="316" r:id="rId19"/>
    <p:sldId id="307" r:id="rId20"/>
    <p:sldId id="335" r:id="rId21"/>
    <p:sldId id="281" r:id="rId22"/>
    <p:sldId id="283" r:id="rId23"/>
    <p:sldId id="326" r:id="rId24"/>
    <p:sldId id="329" r:id="rId25"/>
    <p:sldId id="297" r:id="rId26"/>
    <p:sldId id="308" r:id="rId27"/>
    <p:sldId id="330" r:id="rId28"/>
    <p:sldId id="264" r:id="rId29"/>
    <p:sldId id="285" r:id="rId30"/>
    <p:sldId id="309" r:id="rId31"/>
    <p:sldId id="276" r:id="rId32"/>
    <p:sldId id="266" r:id="rId33"/>
    <p:sldId id="327" r:id="rId34"/>
    <p:sldId id="336" r:id="rId35"/>
    <p:sldId id="337" r:id="rId36"/>
    <p:sldId id="333" r:id="rId37"/>
    <p:sldId id="332" r:id="rId38"/>
    <p:sldId id="334" r:id="rId39"/>
    <p:sldId id="322" r:id="rId40"/>
    <p:sldId id="314" r:id="rId41"/>
    <p:sldId id="315" r:id="rId42"/>
    <p:sldId id="305" r:id="rId4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16" autoAdjust="0"/>
    <p:restoredTop sz="94660"/>
  </p:normalViewPr>
  <p:slideViewPr>
    <p:cSldViewPr>
      <p:cViewPr varScale="1">
        <p:scale>
          <a:sx n="106" d="100"/>
          <a:sy n="106" d="100"/>
        </p:scale>
        <p:origin x="23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0FFAA8-0EA1-4ED0-8393-11DA1804ADE3}" type="datetimeFigureOut">
              <a:rPr lang="he-IL" smtClean="0"/>
              <a:pPr/>
              <a:t>כ"א/אייר/תשפ"ה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B1CA6A3-60C1-447D-A55F-308BD524AED7}"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3EB1D4C6-CBE5-4BDF-8A72-9AB1007C06CC}" type="datetime8">
              <a:rPr lang="he-IL" smtClean="0"/>
              <a:pPr/>
              <a:t>19 מאי 25</a:t>
            </a:fld>
            <a:endParaRPr lang="he-IL"/>
          </a:p>
        </p:txBody>
      </p:sp>
      <p:sp>
        <p:nvSpPr>
          <p:cNvPr id="2" name="מציין מיקום של כותרת תחתונה 1"/>
          <p:cNvSpPr>
            <a:spLocks noGrp="1"/>
          </p:cNvSpPr>
          <p:nvPr>
            <p:ph type="ftr" sz="quarter" idx="11"/>
          </p:nvPr>
        </p:nvSpPr>
        <p:spPr/>
        <p:txBody>
          <a:bodyPr/>
          <a:lstStyle/>
          <a:p>
            <a:r>
              <a:rPr lang="he-IL"/>
              <a:t>כל הזכויות שמורות לד"ר יערית בוקק-כהן</a:t>
            </a:r>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40CB5D36-ACFF-4E99-969C-1FDB87FF3F7A}"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4756411B-8AA0-4F19-919C-DB5F27E83100}" type="datetime8">
              <a:rPr lang="he-IL" smtClean="0"/>
              <a:pPr/>
              <a:t>19 מאי 25</a:t>
            </a:fld>
            <a:endParaRPr lang="he-IL"/>
          </a:p>
        </p:txBody>
      </p:sp>
      <p:sp>
        <p:nvSpPr>
          <p:cNvPr id="5" name="מציין מיקום של כותרת תחתונה 4"/>
          <p:cNvSpPr>
            <a:spLocks noGrp="1"/>
          </p:cNvSpPr>
          <p:nvPr>
            <p:ph type="ftr" sz="quarter" idx="11"/>
          </p:nvPr>
        </p:nvSpPr>
        <p:spPr/>
        <p:txBody>
          <a:bodyPr/>
          <a:lstStyle/>
          <a:p>
            <a:r>
              <a:rPr lang="he-IL"/>
              <a:t>כל הזכויות שמורות לד"ר יערית בוקק-כהן</a:t>
            </a:r>
          </a:p>
        </p:txBody>
      </p:sp>
      <p:sp>
        <p:nvSpPr>
          <p:cNvPr id="6" name="מציין מיקום של מספר שקופית 5"/>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A624EC32-3EDF-4DB8-BD85-06D64F1E3203}" type="datetime8">
              <a:rPr lang="he-IL" smtClean="0"/>
              <a:pPr/>
              <a:t>19 מאי 25</a:t>
            </a:fld>
            <a:endParaRPr lang="he-IL"/>
          </a:p>
        </p:txBody>
      </p:sp>
      <p:sp>
        <p:nvSpPr>
          <p:cNvPr id="5" name="מציין מיקום של כותרת תחתונה 4"/>
          <p:cNvSpPr>
            <a:spLocks noGrp="1"/>
          </p:cNvSpPr>
          <p:nvPr>
            <p:ph type="ftr" sz="quarter" idx="11"/>
          </p:nvPr>
        </p:nvSpPr>
        <p:spPr/>
        <p:txBody>
          <a:bodyPr/>
          <a:lstStyle/>
          <a:p>
            <a:r>
              <a:rPr lang="he-IL"/>
              <a:t>כל הזכויות שמורות לד"ר יערית בוקק-כהן</a:t>
            </a:r>
          </a:p>
        </p:txBody>
      </p:sp>
      <p:sp>
        <p:nvSpPr>
          <p:cNvPr id="6" name="מציין מיקום של מספר שקופית 5"/>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3095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406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5" name="מציין מיקום של תאריך 24"/>
          <p:cNvSpPr>
            <a:spLocks noGrp="1"/>
          </p:cNvSpPr>
          <p:nvPr>
            <p:ph type="dt" sz="half" idx="10"/>
          </p:nvPr>
        </p:nvSpPr>
        <p:spPr/>
        <p:txBody>
          <a:bodyPr/>
          <a:lstStyle/>
          <a:p>
            <a:fld id="{40086A97-A871-46A5-92EC-CAAAF4CDACA1}" type="datetime8">
              <a:rPr lang="he-IL" smtClean="0"/>
              <a:pPr/>
              <a:t>19 מאי 25</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r>
              <a:rPr lang="he-IL"/>
              <a:t>כל הזכויות שמורות לד"ר יערית בוקק-כהן</a:t>
            </a:r>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40CB5D36-ACFF-4E99-969C-1FDB87FF3F7A}"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30106DD3-CC34-419D-B39B-D84B74816B4F}" type="datetime8">
              <a:rPr lang="he-IL" smtClean="0"/>
              <a:pPr/>
              <a:t>19 מאי 25</a:t>
            </a:fld>
            <a:endParaRPr lang="he-IL"/>
          </a:p>
        </p:txBody>
      </p:sp>
      <p:sp>
        <p:nvSpPr>
          <p:cNvPr id="11" name="מציין מיקום של כותרת תחתונה 10"/>
          <p:cNvSpPr>
            <a:spLocks noGrp="1"/>
          </p:cNvSpPr>
          <p:nvPr>
            <p:ph type="ftr" sz="quarter" idx="11"/>
          </p:nvPr>
        </p:nvSpPr>
        <p:spPr/>
        <p:txBody>
          <a:bodyPr/>
          <a:lstStyle/>
          <a:p>
            <a:r>
              <a:rPr lang="he-IL"/>
              <a:t>כל הזכויות שמורות לד"ר יערית בוקק-כהן</a:t>
            </a:r>
          </a:p>
        </p:txBody>
      </p:sp>
      <p:sp>
        <p:nvSpPr>
          <p:cNvPr id="16" name="מציין מיקום של מספר שקופית 15"/>
          <p:cNvSpPr>
            <a:spLocks noGrp="1"/>
          </p:cNvSpPr>
          <p:nvPr>
            <p:ph type="sldNum" sz="quarter" idx="12"/>
          </p:nvPr>
        </p:nvSpPr>
        <p:spPr/>
        <p:txBody>
          <a:bodyPr/>
          <a:lstStyle/>
          <a:p>
            <a:fld id="{40CB5D36-ACFF-4E99-969C-1FDB87FF3F7A}" type="slidenum">
              <a:rPr lang="he-IL" smtClean="0"/>
              <a:pPr/>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0"/>
          </p:nvPr>
        </p:nvSpPr>
        <p:spPr/>
        <p:txBody>
          <a:bodyPr/>
          <a:lstStyle/>
          <a:p>
            <a:fld id="{EDB3750B-F386-422A-92FD-2C0D36EE563E}" type="datetime8">
              <a:rPr lang="he-IL" smtClean="0"/>
              <a:pPr/>
              <a:t>19 מאי 25</a:t>
            </a:fld>
            <a:endParaRPr lang="he-IL"/>
          </a:p>
        </p:txBody>
      </p:sp>
      <p:sp>
        <p:nvSpPr>
          <p:cNvPr id="10" name="מציין מיקום של כותרת תחתונה 9"/>
          <p:cNvSpPr>
            <a:spLocks noGrp="1"/>
          </p:cNvSpPr>
          <p:nvPr>
            <p:ph type="ftr" sz="quarter" idx="11"/>
          </p:nvPr>
        </p:nvSpPr>
        <p:spPr/>
        <p:txBody>
          <a:bodyPr/>
          <a:lstStyle/>
          <a:p>
            <a:r>
              <a:rPr lang="he-IL"/>
              <a:t>כל הזכויות שמורות לד"ר יערית בוקק-כהן</a:t>
            </a:r>
          </a:p>
        </p:txBody>
      </p:sp>
      <p:sp>
        <p:nvSpPr>
          <p:cNvPr id="31" name="מציין מיקום של מספר שקופית 30"/>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0" name="מציין מיקום של תאריך 9"/>
          <p:cNvSpPr>
            <a:spLocks noGrp="1"/>
          </p:cNvSpPr>
          <p:nvPr>
            <p:ph type="dt" sz="half" idx="10"/>
          </p:nvPr>
        </p:nvSpPr>
        <p:spPr/>
        <p:txBody>
          <a:bodyPr/>
          <a:lstStyle/>
          <a:p>
            <a:fld id="{514BF8C4-2FAE-4593-9B32-828AB398F234}" type="datetime8">
              <a:rPr lang="he-IL" smtClean="0"/>
              <a:pPr/>
              <a:t>19 מאי 25</a:t>
            </a:fld>
            <a:endParaRPr lang="he-IL"/>
          </a:p>
        </p:txBody>
      </p:sp>
      <p:sp>
        <p:nvSpPr>
          <p:cNvPr id="6" name="מציין מיקום של כותרת תחתונה 5"/>
          <p:cNvSpPr>
            <a:spLocks noGrp="1"/>
          </p:cNvSpPr>
          <p:nvPr>
            <p:ph type="ftr" sz="quarter" idx="11"/>
          </p:nvPr>
        </p:nvSpPr>
        <p:spPr/>
        <p:txBody>
          <a:bodyPr/>
          <a:lstStyle/>
          <a:p>
            <a:r>
              <a:rPr lang="he-IL"/>
              <a:t>כל הזכויות שמורות לד"ר יערית בוקק-כהן</a:t>
            </a:r>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40CB5D36-ACFF-4E99-969C-1FDB87FF3F7A}" type="slidenum">
              <a:rPr lang="he-IL" smtClean="0"/>
              <a:pPr/>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AAFAD7F1-5407-4462-A170-CDD03C9672CE}" type="datetime8">
              <a:rPr lang="he-IL" smtClean="0"/>
              <a:pPr/>
              <a:t>19 מאי 25</a:t>
            </a:fld>
            <a:endParaRPr lang="he-IL"/>
          </a:p>
        </p:txBody>
      </p:sp>
      <p:sp>
        <p:nvSpPr>
          <p:cNvPr id="21" name="מציין מיקום של כותרת תחתונה 20"/>
          <p:cNvSpPr>
            <a:spLocks noGrp="1"/>
          </p:cNvSpPr>
          <p:nvPr>
            <p:ph type="ftr" sz="quarter" idx="11"/>
          </p:nvPr>
        </p:nvSpPr>
        <p:spPr/>
        <p:txBody>
          <a:bodyPr/>
          <a:lstStyle/>
          <a:p>
            <a:r>
              <a:rPr lang="he-IL"/>
              <a:t>כל הזכויות שמורות לד"ר יערית בוקק-כהן</a:t>
            </a:r>
          </a:p>
        </p:txBody>
      </p:sp>
      <p:sp>
        <p:nvSpPr>
          <p:cNvPr id="6" name="מציין מיקום של מספר שקופית 5"/>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58B3A1DE-A1B2-4165-A85F-A328682C03DE}" type="datetime8">
              <a:rPr lang="he-IL" smtClean="0"/>
              <a:pPr/>
              <a:t>19 מאי 25</a:t>
            </a:fld>
            <a:endParaRPr lang="he-IL"/>
          </a:p>
        </p:txBody>
      </p:sp>
      <p:sp>
        <p:nvSpPr>
          <p:cNvPr id="24" name="מציין מיקום של כותרת תחתונה 23"/>
          <p:cNvSpPr>
            <a:spLocks noGrp="1"/>
          </p:cNvSpPr>
          <p:nvPr>
            <p:ph type="ftr" sz="quarter" idx="11"/>
          </p:nvPr>
        </p:nvSpPr>
        <p:spPr/>
        <p:txBody>
          <a:bodyPr/>
          <a:lstStyle/>
          <a:p>
            <a:r>
              <a:rPr lang="he-IL"/>
              <a:t>כל הזכויות שמורות לד"ר יערית בוקק-כהן</a:t>
            </a:r>
          </a:p>
        </p:txBody>
      </p:sp>
      <p:sp>
        <p:nvSpPr>
          <p:cNvPr id="7" name="מציין מיקום של מספר שקופית 6"/>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5" name="מציין מיקום של תאריך 24"/>
          <p:cNvSpPr>
            <a:spLocks noGrp="1"/>
          </p:cNvSpPr>
          <p:nvPr>
            <p:ph type="dt" sz="half" idx="10"/>
          </p:nvPr>
        </p:nvSpPr>
        <p:spPr/>
        <p:txBody>
          <a:bodyPr/>
          <a:lstStyle/>
          <a:p>
            <a:fld id="{53E3A73A-217B-4D55-BCE3-326CB61C9302}" type="datetime8">
              <a:rPr lang="he-IL" smtClean="0"/>
              <a:pPr/>
              <a:t>19 מאי 25</a:t>
            </a:fld>
            <a:endParaRPr lang="he-IL"/>
          </a:p>
        </p:txBody>
      </p:sp>
      <p:sp>
        <p:nvSpPr>
          <p:cNvPr id="29" name="מציין מיקום של כותרת תחתונה 28"/>
          <p:cNvSpPr>
            <a:spLocks noGrp="1"/>
          </p:cNvSpPr>
          <p:nvPr>
            <p:ph type="ftr" sz="quarter" idx="11"/>
          </p:nvPr>
        </p:nvSpPr>
        <p:spPr/>
        <p:txBody>
          <a:bodyPr/>
          <a:lstStyle/>
          <a:p>
            <a:r>
              <a:rPr lang="he-IL"/>
              <a:t>כל הזכויות שמורות לד"ר יערית בוקק-כהן</a:t>
            </a:r>
          </a:p>
        </p:txBody>
      </p:sp>
      <p:sp>
        <p:nvSpPr>
          <p:cNvPr id="7" name="מציין מיקום של מספר שקופית 6"/>
          <p:cNvSpPr>
            <a:spLocks noGrp="1"/>
          </p:cNvSpPr>
          <p:nvPr>
            <p:ph type="sldNum" sz="quarter" idx="12"/>
          </p:nvPr>
        </p:nvSpPr>
        <p:spPr/>
        <p:txBody>
          <a:bodyPr/>
          <a:lstStyle/>
          <a:p>
            <a:fld id="{40CB5D36-ACFF-4E99-969C-1FDB87FF3F7A}"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44151683-17FD-4821-8A81-1D0F589B3B9E}" type="datetime8">
              <a:rPr lang="he-IL" smtClean="0"/>
              <a:pPr/>
              <a:t>19 מאי 25</a:t>
            </a:fld>
            <a:endParaRPr lang="he-IL"/>
          </a:p>
        </p:txBody>
      </p:sp>
      <p:sp>
        <p:nvSpPr>
          <p:cNvPr id="5" name="מציין מיקום של כותרת תחתונה 4"/>
          <p:cNvSpPr>
            <a:spLocks noGrp="1"/>
          </p:cNvSpPr>
          <p:nvPr>
            <p:ph type="ftr" sz="quarter" idx="11"/>
          </p:nvPr>
        </p:nvSpPr>
        <p:spPr/>
        <p:txBody>
          <a:bodyPr/>
          <a:lstStyle/>
          <a:p>
            <a:r>
              <a:rPr lang="he-IL"/>
              <a:t>כל הזכויות שמורות לד"ר יערית בוקק-כהן</a:t>
            </a:r>
          </a:p>
        </p:txBody>
      </p:sp>
      <p:sp>
        <p:nvSpPr>
          <p:cNvPr id="31" name="מציין מיקום של מספר שקופית 30"/>
          <p:cNvSpPr>
            <a:spLocks noGrp="1"/>
          </p:cNvSpPr>
          <p:nvPr>
            <p:ph type="sldNum" sz="quarter" idx="12"/>
          </p:nvPr>
        </p:nvSpPr>
        <p:spPr/>
        <p:txBody>
          <a:bodyPr/>
          <a:lstStyle/>
          <a:p>
            <a:fld id="{40CB5D36-ACFF-4E99-969C-1FDB87FF3F7A}" type="slidenum">
              <a:rPr lang="he-IL" smtClean="0"/>
              <a:pPr/>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69694D4-BA0E-4F2A-8866-C98636A97624}" type="datetime8">
              <a:rPr lang="he-IL" smtClean="0"/>
              <a:pPr/>
              <a:t>19 מאי 25</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he-IL"/>
              <a:t>כל הזכויות שמורות לד"ר יערית בוקק-כהן</a:t>
            </a:r>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0CB5D36-ACFF-4E99-969C-1FDB87FF3F7A}" type="slidenum">
              <a:rPr lang="he-IL" smtClean="0"/>
              <a:pPr/>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1000" y="4005065"/>
            <a:ext cx="8458200" cy="2070722"/>
          </a:xfrm>
        </p:spPr>
        <p:txBody>
          <a:bodyPr>
            <a:normAutofit fontScale="90000"/>
          </a:bodyPr>
          <a:lstStyle/>
          <a:p>
            <a:r>
              <a:rPr lang="he-IL" dirty="0">
                <a:solidFill>
                  <a:srgbClr val="7030A0"/>
                </a:solidFill>
              </a:rPr>
              <a:t>מנחה:  ד"ר יערית בוקק-כהן</a:t>
            </a:r>
            <a:br>
              <a:rPr lang="en-US" dirty="0">
                <a:solidFill>
                  <a:srgbClr val="7030A0"/>
                </a:solidFill>
              </a:rPr>
            </a:br>
            <a:r>
              <a:rPr lang="en-US" dirty="0">
                <a:solidFill>
                  <a:srgbClr val="7030A0"/>
                </a:solidFill>
              </a:rPr>
              <a:t>ybokek@gmail.com</a:t>
            </a:r>
            <a:br>
              <a:rPr lang="en-US" dirty="0">
                <a:solidFill>
                  <a:srgbClr val="7030A0"/>
                </a:solidFill>
              </a:rPr>
            </a:br>
            <a:br>
              <a:rPr lang="he-IL" dirty="0">
                <a:solidFill>
                  <a:srgbClr val="7030A0"/>
                </a:solidFill>
              </a:rPr>
            </a:br>
            <a:br>
              <a:rPr lang="en-US" dirty="0"/>
            </a:br>
            <a:endParaRPr lang="he-IL" dirty="0"/>
          </a:p>
        </p:txBody>
      </p:sp>
      <p:sp>
        <p:nvSpPr>
          <p:cNvPr id="3" name="כותרת משנה 2"/>
          <p:cNvSpPr>
            <a:spLocks noGrp="1"/>
          </p:cNvSpPr>
          <p:nvPr>
            <p:ph type="subTitle" idx="1"/>
          </p:nvPr>
        </p:nvSpPr>
        <p:spPr>
          <a:xfrm>
            <a:off x="381000" y="188640"/>
            <a:ext cx="8458200" cy="3600400"/>
          </a:xfrm>
        </p:spPr>
        <p:txBody>
          <a:bodyPr>
            <a:normAutofit lnSpcReduction="10000"/>
          </a:bodyPr>
          <a:lstStyle/>
          <a:p>
            <a:pPr algn="r"/>
            <a:r>
              <a:rPr lang="he-IL" sz="1100" dirty="0">
                <a:solidFill>
                  <a:srgbClr val="7030A0"/>
                </a:solidFill>
              </a:rPr>
              <a:t>בס"ד</a:t>
            </a:r>
            <a:br>
              <a:rPr lang="he-IL" sz="6600" dirty="0">
                <a:solidFill>
                  <a:srgbClr val="7030A0"/>
                </a:solidFill>
              </a:rPr>
            </a:br>
            <a:r>
              <a:rPr lang="he-IL" sz="6600" dirty="0">
                <a:solidFill>
                  <a:srgbClr val="7030A0"/>
                </a:solidFill>
              </a:rPr>
              <a:t>            </a:t>
            </a:r>
            <a:br>
              <a:rPr lang="he-IL" sz="6600" b="1" dirty="0">
                <a:solidFill>
                  <a:srgbClr val="7030A0"/>
                </a:solidFill>
              </a:rPr>
            </a:br>
            <a:r>
              <a:rPr lang="he-IL" sz="6600" b="1" dirty="0">
                <a:solidFill>
                  <a:srgbClr val="7030A0"/>
                </a:solidFill>
              </a:rPr>
              <a:t>כתיבה ופרסום של                            </a:t>
            </a:r>
          </a:p>
          <a:p>
            <a:pPr algn="r"/>
            <a:r>
              <a:rPr lang="he-IL" sz="6600" b="1" dirty="0">
                <a:solidFill>
                  <a:srgbClr val="7030A0"/>
                </a:solidFill>
              </a:rPr>
              <a:t>       מאמרים מחקריים</a:t>
            </a:r>
          </a:p>
          <a:p>
            <a:pPr algn="ctr"/>
            <a:r>
              <a:rPr lang="he-IL" sz="1900" b="1" dirty="0">
                <a:solidFill>
                  <a:srgbClr val="7030A0"/>
                </a:solidFill>
                <a:cs typeface="+mj-cs"/>
              </a:rPr>
              <a:t>שנה"ל תשפ"ה</a:t>
            </a:r>
            <a:endParaRPr lang="he-IL" sz="1900" dirty="0">
              <a:solidFill>
                <a:srgbClr val="7030A0"/>
              </a:solidFill>
              <a:cs typeface="+mj-cs"/>
            </a:endParaRPr>
          </a:p>
        </p:txBody>
      </p:sp>
      <p:sp>
        <p:nvSpPr>
          <p:cNvPr id="7" name="TextBox 6"/>
          <p:cNvSpPr txBox="1"/>
          <p:nvPr/>
        </p:nvSpPr>
        <p:spPr>
          <a:xfrm>
            <a:off x="3275856" y="6093296"/>
            <a:ext cx="3312368" cy="553998"/>
          </a:xfrm>
          <a:prstGeom prst="rect">
            <a:avLst/>
          </a:prstGeom>
          <a:noFill/>
        </p:spPr>
        <p:txBody>
          <a:bodyPr wrap="square" rtlCol="1">
            <a:spAutoFit/>
          </a:bodyPr>
          <a:lstStyle/>
          <a:p>
            <a:r>
              <a:rPr lang="he-IL" sz="1200" dirty="0"/>
              <a:t>             כל הזכויות שמורות לד"ר יערית בוקק-כהן</a:t>
            </a:r>
          </a:p>
          <a:p>
            <a:endParaRPr lang="he-IL" dirty="0"/>
          </a:p>
        </p:txBody>
      </p:sp>
      <p:pic>
        <p:nvPicPr>
          <p:cNvPr id="4" name="Picture 3">
            <a:extLst>
              <a:ext uri="{FF2B5EF4-FFF2-40B4-BE49-F238E27FC236}">
                <a16:creationId xmlns:a16="http://schemas.microsoft.com/office/drawing/2014/main" id="{B49B1ED5-CF3F-4F1C-A3BC-F5113F847E93}"/>
              </a:ext>
            </a:extLst>
          </p:cNvPr>
          <p:cNvPicPr>
            <a:picLocks noChangeAspect="1"/>
          </p:cNvPicPr>
          <p:nvPr/>
        </p:nvPicPr>
        <p:blipFill>
          <a:blip r:embed="rId2"/>
          <a:stretch>
            <a:fillRect/>
          </a:stretch>
        </p:blipFill>
        <p:spPr>
          <a:xfrm>
            <a:off x="6677025" y="5007887"/>
            <a:ext cx="2466975" cy="1847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7584" y="274638"/>
            <a:ext cx="7859216" cy="706090"/>
          </a:xfrm>
        </p:spPr>
        <p:txBody>
          <a:bodyPr>
            <a:normAutofit/>
          </a:bodyPr>
          <a:lstStyle/>
          <a:p>
            <a:pPr algn="r"/>
            <a:r>
              <a:rPr lang="he-IL" b="1" dirty="0"/>
              <a:t>בחירת כתב עת להגשה ושיווק המאמר</a:t>
            </a:r>
          </a:p>
        </p:txBody>
      </p:sp>
      <p:sp>
        <p:nvSpPr>
          <p:cNvPr id="3" name="מציין מיקום תוכן 2"/>
          <p:cNvSpPr>
            <a:spLocks noGrp="1"/>
          </p:cNvSpPr>
          <p:nvPr>
            <p:ph idx="1"/>
          </p:nvPr>
        </p:nvSpPr>
        <p:spPr>
          <a:xfrm>
            <a:off x="457200" y="1124744"/>
            <a:ext cx="8229600" cy="5733256"/>
          </a:xfrm>
        </p:spPr>
        <p:txBody>
          <a:bodyPr>
            <a:normAutofit fontScale="77500" lnSpcReduction="20000"/>
          </a:bodyPr>
          <a:lstStyle/>
          <a:p>
            <a:r>
              <a:rPr lang="he-IL" sz="3800" dirty="0"/>
              <a:t>נדון במספר שיקולים אישיים מקצועיים שאמורים להנחות את הבחירה</a:t>
            </a:r>
          </a:p>
          <a:p>
            <a:r>
              <a:rPr lang="he-IL" sz="3800" dirty="0"/>
              <a:t>מאגר </a:t>
            </a:r>
            <a:r>
              <a:rPr lang="en-US" sz="3800" dirty="0"/>
              <a:t>JCR  Journal Citation Reports</a:t>
            </a:r>
          </a:p>
          <a:p>
            <a:r>
              <a:rPr lang="he-IL" sz="3800" dirty="0"/>
              <a:t>משמעות האימפקט פקטור וה-</a:t>
            </a:r>
            <a:r>
              <a:rPr lang="en-US" sz="3800" dirty="0"/>
              <a:t>Q</a:t>
            </a:r>
          </a:p>
          <a:p>
            <a:endParaRPr lang="he-IL" sz="3800" dirty="0"/>
          </a:p>
          <a:p>
            <a:endParaRPr lang="he-IL" sz="3800" dirty="0"/>
          </a:p>
          <a:p>
            <a:endParaRPr lang="he-IL" sz="3800" dirty="0"/>
          </a:p>
          <a:p>
            <a:pPr>
              <a:buNone/>
            </a:pPr>
            <a:endParaRPr lang="he-IL" dirty="0"/>
          </a:p>
          <a:p>
            <a:pPr>
              <a:buNone/>
            </a:pPr>
            <a:endParaRPr lang="en-US" dirty="0"/>
          </a:p>
          <a:p>
            <a:r>
              <a:rPr lang="he-IL" sz="3800" dirty="0"/>
              <a:t>אימפקט פקטור </a:t>
            </a:r>
            <a:r>
              <a:rPr lang="he-IL" sz="3800" dirty="0">
                <a:solidFill>
                  <a:srgbClr val="FF0000"/>
                </a:solidFill>
              </a:rPr>
              <a:t>מזויף </a:t>
            </a:r>
            <a:r>
              <a:rPr lang="he-IL" sz="3800" dirty="0"/>
              <a:t>וכן כתבי עת </a:t>
            </a:r>
            <a:r>
              <a:rPr lang="he-IL" sz="3800" dirty="0">
                <a:solidFill>
                  <a:srgbClr val="FF0000"/>
                </a:solidFill>
              </a:rPr>
              <a:t>מזויפים- איך לזהותם?</a:t>
            </a:r>
          </a:p>
          <a:p>
            <a:r>
              <a:rPr lang="he-IL" sz="3800" dirty="0"/>
              <a:t>איתור כתב העת המתאים מתוך הבבליוגרפיה</a:t>
            </a:r>
          </a:p>
          <a:p>
            <a:r>
              <a:rPr lang="he-IL" sz="3800" dirty="0"/>
              <a:t>דמי הגשה ודמי </a:t>
            </a:r>
            <a:r>
              <a:rPr lang="he-IL" sz="3800" dirty="0" err="1"/>
              <a:t>פירסום</a:t>
            </a:r>
            <a:endParaRPr lang="he-IL" sz="3800" dirty="0"/>
          </a:p>
          <a:p>
            <a:r>
              <a:rPr lang="he-IL" sz="3800" dirty="0"/>
              <a:t>תשלום עבור </a:t>
            </a:r>
            <a:r>
              <a:rPr lang="en-US" sz="3800" dirty="0"/>
              <a:t>open access</a:t>
            </a:r>
          </a:p>
          <a:p>
            <a:pPr>
              <a:buNone/>
            </a:pPr>
            <a:endParaRPr lang="en-US" dirty="0"/>
          </a:p>
          <a:p>
            <a:pPr>
              <a:buNone/>
            </a:pPr>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7" name="תמונה 6">
            <a:extLst>
              <a:ext uri="{FF2B5EF4-FFF2-40B4-BE49-F238E27FC236}">
                <a16:creationId xmlns:a16="http://schemas.microsoft.com/office/drawing/2014/main" id="{DCF17666-7552-48FA-0A08-8AA55ACA21EB}"/>
              </a:ext>
            </a:extLst>
          </p:cNvPr>
          <p:cNvPicPr>
            <a:picLocks noChangeAspect="1"/>
          </p:cNvPicPr>
          <p:nvPr/>
        </p:nvPicPr>
        <p:blipFill>
          <a:blip r:embed="rId2"/>
          <a:stretch>
            <a:fillRect/>
          </a:stretch>
        </p:blipFill>
        <p:spPr>
          <a:xfrm>
            <a:off x="30840" y="2780928"/>
            <a:ext cx="6036717" cy="1907707"/>
          </a:xfrm>
          <a:prstGeom prst="rect">
            <a:avLst/>
          </a:prstGeom>
        </p:spPr>
      </p:pic>
    </p:spTree>
    <p:extLst>
      <p:ext uri="{BB962C8B-B14F-4D97-AF65-F5344CB8AC3E}">
        <p14:creationId xmlns:p14="http://schemas.microsoft.com/office/powerpoint/2010/main" val="147210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15F73-51FF-4D6A-99FB-7826EEC47BF7}"/>
              </a:ext>
            </a:extLst>
          </p:cNvPr>
          <p:cNvSpPr>
            <a:spLocks noGrp="1"/>
          </p:cNvSpPr>
          <p:nvPr>
            <p:ph type="ftr" sz="quarter" idx="11"/>
          </p:nvPr>
        </p:nvSpPr>
        <p:spPr/>
        <p:txBody>
          <a:bodyPr/>
          <a:lstStyle/>
          <a:p>
            <a:r>
              <a:rPr lang="he-IL"/>
              <a:t>כל הזכויות שמורות לד"ר יערית בוקק-כהן</a:t>
            </a:r>
          </a:p>
        </p:txBody>
      </p:sp>
      <p:pic>
        <p:nvPicPr>
          <p:cNvPr id="4" name="Picture 3">
            <a:extLst>
              <a:ext uri="{FF2B5EF4-FFF2-40B4-BE49-F238E27FC236}">
                <a16:creationId xmlns:a16="http://schemas.microsoft.com/office/drawing/2014/main" id="{6B5D1F93-E03A-4384-8DEB-9AC2BEF5A263}"/>
              </a:ext>
            </a:extLst>
          </p:cNvPr>
          <p:cNvPicPr>
            <a:picLocks noChangeAspect="1"/>
          </p:cNvPicPr>
          <p:nvPr/>
        </p:nvPicPr>
        <p:blipFill>
          <a:blip r:embed="rId2"/>
          <a:stretch>
            <a:fillRect/>
          </a:stretch>
        </p:blipFill>
        <p:spPr>
          <a:xfrm>
            <a:off x="251520" y="574335"/>
            <a:ext cx="8964488" cy="6283665"/>
          </a:xfrm>
          <a:prstGeom prst="rect">
            <a:avLst/>
          </a:prstGeom>
        </p:spPr>
      </p:pic>
      <p:sp>
        <p:nvSpPr>
          <p:cNvPr id="6" name="TextBox 5">
            <a:extLst>
              <a:ext uri="{FF2B5EF4-FFF2-40B4-BE49-F238E27FC236}">
                <a16:creationId xmlns:a16="http://schemas.microsoft.com/office/drawing/2014/main" id="{6BC635D2-84E6-487A-A88A-AF3B2ADE0B30}"/>
              </a:ext>
            </a:extLst>
          </p:cNvPr>
          <p:cNvSpPr txBox="1"/>
          <p:nvPr/>
        </p:nvSpPr>
        <p:spPr>
          <a:xfrm>
            <a:off x="2303754" y="188640"/>
            <a:ext cx="6444710" cy="369332"/>
          </a:xfrm>
          <a:prstGeom prst="rect">
            <a:avLst/>
          </a:prstGeom>
          <a:noFill/>
        </p:spPr>
        <p:txBody>
          <a:bodyPr wrap="square">
            <a:spAutoFit/>
          </a:bodyPr>
          <a:lstStyle/>
          <a:p>
            <a:r>
              <a:rPr lang="he-IL" dirty="0"/>
              <a:t>מדדי דירוג כתבי עת</a:t>
            </a:r>
          </a:p>
        </p:txBody>
      </p:sp>
    </p:spTree>
    <p:extLst>
      <p:ext uri="{BB962C8B-B14F-4D97-AF65-F5344CB8AC3E}">
        <p14:creationId xmlns:p14="http://schemas.microsoft.com/office/powerpoint/2010/main" val="309790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528D4EC-53BC-46BA-A14E-C6D3F39BB22B}"/>
              </a:ext>
            </a:extLst>
          </p:cNvPr>
          <p:cNvSpPr>
            <a:spLocks noGrp="1"/>
          </p:cNvSpPr>
          <p:nvPr>
            <p:ph type="ftr" sz="quarter" idx="11"/>
          </p:nvPr>
        </p:nvSpPr>
        <p:spPr/>
        <p:txBody>
          <a:bodyPr/>
          <a:lstStyle/>
          <a:p>
            <a:r>
              <a:rPr lang="he-IL"/>
              <a:t>כל הזכויות שמורות לד"ר יערית בוקק-כהן</a:t>
            </a:r>
          </a:p>
        </p:txBody>
      </p:sp>
      <p:pic>
        <p:nvPicPr>
          <p:cNvPr id="5" name="Picture 4">
            <a:extLst>
              <a:ext uri="{FF2B5EF4-FFF2-40B4-BE49-F238E27FC236}">
                <a16:creationId xmlns:a16="http://schemas.microsoft.com/office/drawing/2014/main" id="{948B01E4-A204-4D38-A040-5C61716655F0}"/>
              </a:ext>
            </a:extLst>
          </p:cNvPr>
          <p:cNvPicPr>
            <a:picLocks noChangeAspect="1"/>
          </p:cNvPicPr>
          <p:nvPr/>
        </p:nvPicPr>
        <p:blipFill>
          <a:blip r:embed="rId2"/>
          <a:stretch>
            <a:fillRect/>
          </a:stretch>
        </p:blipFill>
        <p:spPr>
          <a:xfrm>
            <a:off x="3108418" y="603123"/>
            <a:ext cx="3352800" cy="1390650"/>
          </a:xfrm>
          <a:prstGeom prst="rect">
            <a:avLst/>
          </a:prstGeom>
        </p:spPr>
      </p:pic>
      <p:pic>
        <p:nvPicPr>
          <p:cNvPr id="7" name="Picture 6">
            <a:extLst>
              <a:ext uri="{FF2B5EF4-FFF2-40B4-BE49-F238E27FC236}">
                <a16:creationId xmlns:a16="http://schemas.microsoft.com/office/drawing/2014/main" id="{09CAF1EB-0389-49EA-9D9A-99C39127EC34}"/>
              </a:ext>
            </a:extLst>
          </p:cNvPr>
          <p:cNvPicPr>
            <a:picLocks noChangeAspect="1"/>
          </p:cNvPicPr>
          <p:nvPr/>
        </p:nvPicPr>
        <p:blipFill>
          <a:blip r:embed="rId3"/>
          <a:stretch>
            <a:fillRect/>
          </a:stretch>
        </p:blipFill>
        <p:spPr>
          <a:xfrm>
            <a:off x="0" y="2780928"/>
            <a:ext cx="9144000" cy="3085241"/>
          </a:xfrm>
          <a:prstGeom prst="rect">
            <a:avLst/>
          </a:prstGeom>
        </p:spPr>
      </p:pic>
    </p:spTree>
    <p:extLst>
      <p:ext uri="{BB962C8B-B14F-4D97-AF65-F5344CB8AC3E}">
        <p14:creationId xmlns:p14="http://schemas.microsoft.com/office/powerpoint/2010/main" val="8903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75A023-E640-4411-8269-DFAB595AC1F0}"/>
              </a:ext>
            </a:extLst>
          </p:cNvPr>
          <p:cNvSpPr>
            <a:spLocks noGrp="1"/>
          </p:cNvSpPr>
          <p:nvPr>
            <p:ph type="ftr" sz="quarter" idx="11"/>
          </p:nvPr>
        </p:nvSpPr>
        <p:spPr/>
        <p:txBody>
          <a:bodyPr/>
          <a:lstStyle/>
          <a:p>
            <a:r>
              <a:rPr lang="he-IL"/>
              <a:t>כל הזכויות שמורות לד"ר יערית בוקק-כהן</a:t>
            </a:r>
          </a:p>
        </p:txBody>
      </p:sp>
      <p:pic>
        <p:nvPicPr>
          <p:cNvPr id="4" name="Picture 3">
            <a:extLst>
              <a:ext uri="{FF2B5EF4-FFF2-40B4-BE49-F238E27FC236}">
                <a16:creationId xmlns:a16="http://schemas.microsoft.com/office/drawing/2014/main" id="{5FCD727A-979D-4F0A-8811-2F6A05B56A37}"/>
              </a:ext>
            </a:extLst>
          </p:cNvPr>
          <p:cNvPicPr>
            <a:picLocks noChangeAspect="1"/>
          </p:cNvPicPr>
          <p:nvPr/>
        </p:nvPicPr>
        <p:blipFill>
          <a:blip r:embed="rId2"/>
          <a:stretch>
            <a:fillRect/>
          </a:stretch>
        </p:blipFill>
        <p:spPr>
          <a:xfrm>
            <a:off x="0" y="1710203"/>
            <a:ext cx="9144000" cy="3437594"/>
          </a:xfrm>
          <a:prstGeom prst="rect">
            <a:avLst/>
          </a:prstGeom>
        </p:spPr>
      </p:pic>
    </p:spTree>
    <p:extLst>
      <p:ext uri="{BB962C8B-B14F-4D97-AF65-F5344CB8AC3E}">
        <p14:creationId xmlns:p14="http://schemas.microsoft.com/office/powerpoint/2010/main" val="921385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מאמר כמותני לעומת מאמר איכותני</a:t>
            </a:r>
          </a:p>
        </p:txBody>
      </p:sp>
      <p:sp>
        <p:nvSpPr>
          <p:cNvPr id="3" name="מציין מיקום טקסט 2"/>
          <p:cNvSpPr>
            <a:spLocks noGrp="1"/>
          </p:cNvSpPr>
          <p:nvPr>
            <p:ph type="body" idx="1"/>
          </p:nvPr>
        </p:nvSpPr>
        <p:spPr>
          <a:xfrm>
            <a:off x="457200" y="1196753"/>
            <a:ext cx="4040188" cy="576064"/>
          </a:xfrm>
        </p:spPr>
        <p:txBody>
          <a:bodyPr/>
          <a:lstStyle/>
          <a:p>
            <a:r>
              <a:rPr lang="he-IL" dirty="0"/>
              <a:t>מאמר איכותני</a:t>
            </a:r>
          </a:p>
        </p:txBody>
      </p:sp>
      <p:sp>
        <p:nvSpPr>
          <p:cNvPr id="4" name="מציין מיקום תוכן 3"/>
          <p:cNvSpPr>
            <a:spLocks noGrp="1"/>
          </p:cNvSpPr>
          <p:nvPr>
            <p:ph sz="half" idx="2"/>
          </p:nvPr>
        </p:nvSpPr>
        <p:spPr>
          <a:xfrm>
            <a:off x="457200" y="1844824"/>
            <a:ext cx="4040188" cy="4281339"/>
          </a:xfrm>
        </p:spPr>
        <p:txBody>
          <a:bodyPr>
            <a:normAutofit fontScale="92500"/>
          </a:bodyPr>
          <a:lstStyle/>
          <a:p>
            <a:r>
              <a:rPr lang="he-IL" dirty="0"/>
              <a:t>היעדר מבנה אוניברסאלי</a:t>
            </a:r>
          </a:p>
          <a:p>
            <a:r>
              <a:rPr lang="he-IL" dirty="0"/>
              <a:t>תיאוריות מוצגות במבוא וניתן להוסיף מושגים תיאורטיים ותיאוריות נוספות הן בפרק הממצאים והן בדיון</a:t>
            </a:r>
          </a:p>
          <a:p>
            <a:r>
              <a:rPr lang="he-IL" dirty="0"/>
              <a:t>היעדר כללים בינ"ל להצגת הנתונים</a:t>
            </a:r>
          </a:p>
          <a:p>
            <a:r>
              <a:rPr lang="he-IL" dirty="0"/>
              <a:t>הפרשנות והרפלקסיביות של החוקר מתחילות </a:t>
            </a:r>
            <a:r>
              <a:rPr lang="he-IL" b="1" dirty="0"/>
              <a:t>כבר בכותרת ובמבוא כמו גם בממצאים</a:t>
            </a:r>
          </a:p>
          <a:p>
            <a:r>
              <a:rPr lang="he-IL" dirty="0"/>
              <a:t>ציון רפלקטיבי של מיקום החוקר </a:t>
            </a:r>
          </a:p>
          <a:p>
            <a:pPr>
              <a:buNone/>
            </a:pPr>
            <a:r>
              <a:rPr lang="he-IL" dirty="0"/>
              <a:t>  בשדה </a:t>
            </a:r>
            <a:r>
              <a:rPr lang="en-US" dirty="0"/>
              <a:t>(</a:t>
            </a:r>
            <a:r>
              <a:rPr lang="en-US" dirty="0" err="1"/>
              <a:t>positionality</a:t>
            </a:r>
            <a:r>
              <a:rPr lang="en-US" dirty="0"/>
              <a:t>)</a:t>
            </a:r>
          </a:p>
          <a:p>
            <a:pPr>
              <a:buNone/>
            </a:pPr>
            <a:endParaRPr lang="he-IL" dirty="0"/>
          </a:p>
          <a:p>
            <a:endParaRPr lang="he-IL" dirty="0"/>
          </a:p>
        </p:txBody>
      </p:sp>
      <p:sp>
        <p:nvSpPr>
          <p:cNvPr id="5" name="מציין מיקום טקסט 4"/>
          <p:cNvSpPr>
            <a:spLocks noGrp="1"/>
          </p:cNvSpPr>
          <p:nvPr>
            <p:ph type="body" sz="quarter" idx="3"/>
          </p:nvPr>
        </p:nvSpPr>
        <p:spPr>
          <a:xfrm>
            <a:off x="4645025" y="1196753"/>
            <a:ext cx="4041775" cy="648072"/>
          </a:xfrm>
        </p:spPr>
        <p:txBody>
          <a:bodyPr/>
          <a:lstStyle/>
          <a:p>
            <a:r>
              <a:rPr lang="he-IL" dirty="0"/>
              <a:t>מאמר כמותני</a:t>
            </a:r>
          </a:p>
        </p:txBody>
      </p:sp>
      <p:sp>
        <p:nvSpPr>
          <p:cNvPr id="6" name="מציין מיקום תוכן 5"/>
          <p:cNvSpPr>
            <a:spLocks noGrp="1"/>
          </p:cNvSpPr>
          <p:nvPr>
            <p:ph sz="quarter" idx="4"/>
          </p:nvPr>
        </p:nvSpPr>
        <p:spPr>
          <a:xfrm>
            <a:off x="4645025" y="1844824"/>
            <a:ext cx="4041775" cy="4281339"/>
          </a:xfrm>
        </p:spPr>
        <p:txBody>
          <a:bodyPr>
            <a:normAutofit fontScale="92500"/>
          </a:bodyPr>
          <a:lstStyle/>
          <a:p>
            <a:r>
              <a:rPr lang="he-IL" dirty="0"/>
              <a:t>בעל מבנה אוניברסאלי</a:t>
            </a:r>
          </a:p>
          <a:p>
            <a:r>
              <a:rPr lang="he-IL" dirty="0"/>
              <a:t>התיאוריה מוצגת במבוא</a:t>
            </a:r>
          </a:p>
          <a:p>
            <a:r>
              <a:rPr lang="he-IL" dirty="0"/>
              <a:t>כללים בינ"ל להצגת נתונים </a:t>
            </a:r>
          </a:p>
          <a:p>
            <a:r>
              <a:rPr lang="he-IL" dirty="0"/>
              <a:t>רק בדיון מוצגת פרשנות הנתונים ומשמעותם</a:t>
            </a:r>
          </a:p>
          <a:p>
            <a:r>
              <a:rPr lang="he-IL" dirty="0"/>
              <a:t>החוקר אינו מביע עצמו באופן רפלקסיבי</a:t>
            </a:r>
          </a:p>
          <a:p>
            <a:r>
              <a:rPr lang="he-IL" dirty="0"/>
              <a:t>לא מוצגים מאמרים בדיון שלא צוטטו במבוא</a:t>
            </a:r>
          </a:p>
          <a:p>
            <a:endParaRPr lang="he-IL" dirty="0"/>
          </a:p>
          <a:p>
            <a:endParaRPr lang="he-IL" dirty="0"/>
          </a:p>
          <a:p>
            <a:pPr>
              <a:buNone/>
            </a:pPr>
            <a:endParaRPr lang="he-IL" dirty="0"/>
          </a:p>
        </p:txBody>
      </p:sp>
      <p:sp>
        <p:nvSpPr>
          <p:cNvPr id="7" name="מציין מיקום של כותרת תחתונה 6"/>
          <p:cNvSpPr>
            <a:spLocks noGrp="1"/>
          </p:cNvSpPr>
          <p:nvPr>
            <p:ph type="ftr" sz="quarter" idx="11"/>
          </p:nvPr>
        </p:nvSpPr>
        <p:spPr/>
        <p:txBody>
          <a:bodyPr/>
          <a:lstStyle/>
          <a:p>
            <a:r>
              <a:rPr lang="he-IL"/>
              <a:t>כל הזכויות שמורות לד"ר יערית בוקק-כהן</a:t>
            </a:r>
          </a:p>
        </p:txBody>
      </p:sp>
      <p:pic>
        <p:nvPicPr>
          <p:cNvPr id="9" name="תמונה 8" descr="תוצאת תמונה עבור ‪article‬‏"/>
          <p:cNvPicPr/>
          <p:nvPr/>
        </p:nvPicPr>
        <p:blipFill>
          <a:blip r:embed="rId2" cstate="print"/>
          <a:srcRect/>
          <a:stretch>
            <a:fillRect/>
          </a:stretch>
        </p:blipFill>
        <p:spPr bwMode="auto">
          <a:xfrm>
            <a:off x="28014" y="0"/>
            <a:ext cx="2465070" cy="177281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5581DD-6B08-69E2-58A1-D9BDAA2C96E9}"/>
              </a:ext>
            </a:extLst>
          </p:cNvPr>
          <p:cNvSpPr>
            <a:spLocks noGrp="1"/>
          </p:cNvSpPr>
          <p:nvPr>
            <p:ph type="title"/>
          </p:nvPr>
        </p:nvSpPr>
        <p:spPr/>
        <p:txBody>
          <a:bodyPr>
            <a:normAutofit fontScale="90000"/>
          </a:bodyPr>
          <a:lstStyle/>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Sample cover letter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he-IL" dirty="0"/>
          </a:p>
        </p:txBody>
      </p:sp>
      <p:sp>
        <p:nvSpPr>
          <p:cNvPr id="3" name="מציין מיקום תוכן 2">
            <a:extLst>
              <a:ext uri="{FF2B5EF4-FFF2-40B4-BE49-F238E27FC236}">
                <a16:creationId xmlns:a16="http://schemas.microsoft.com/office/drawing/2014/main" id="{E5F63E43-7143-E71E-CB11-3407E0060415}"/>
              </a:ext>
            </a:extLst>
          </p:cNvPr>
          <p:cNvSpPr>
            <a:spLocks noGrp="1"/>
          </p:cNvSpPr>
          <p:nvPr>
            <p:ph idx="1"/>
          </p:nvPr>
        </p:nvSpPr>
        <p:spPr>
          <a:xfrm>
            <a:off x="304800" y="1052736"/>
            <a:ext cx="8686800" cy="5805264"/>
          </a:xfrm>
        </p:spPr>
        <p:txBody>
          <a:bodyPr>
            <a:normAutofit fontScale="77500" lnSpcReduction="20000"/>
          </a:bodyPr>
          <a:lstStyle/>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Dear [Editor name],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GB" sz="1800" dirty="0">
                <a:solidFill>
                  <a:srgbClr val="000000"/>
                </a:solidFill>
                <a:effectLst/>
                <a:latin typeface="Calibri" panose="020F0502020204030204" pitchFamily="34" charset="0"/>
                <a:ea typeface="Calibri" panose="020F0502020204030204" pitchFamily="34" charset="0"/>
              </a:rPr>
              <a:t>I/We wish to submit an original research article entitled “[title of article]” for consideration by [journal name]. </a:t>
            </a:r>
            <a:endParaRPr lang="en-US" sz="1800" dirty="0">
              <a:solidFill>
                <a:srgbClr val="000000"/>
              </a:solidFill>
              <a:effectLst/>
              <a:latin typeface="Calibri" panose="020F0502020204030204" pitchFamily="34" charset="0"/>
              <a:ea typeface="Calibri" panose="020F0502020204030204" pitchFamily="34"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I/We confirm that this work is original and has not been published elsewhere, nor is it currently under consideration for publication elsewhere.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GB" sz="1800" dirty="0">
                <a:solidFill>
                  <a:srgbClr val="000000"/>
                </a:solidFill>
                <a:effectLst/>
                <a:latin typeface="Calibri" panose="020F0502020204030204" pitchFamily="34" charset="0"/>
                <a:ea typeface="Calibri" panose="020F0502020204030204" pitchFamily="34" charset="0"/>
              </a:rPr>
              <a:t>In this paper, I/we report on / show that _______. This is significant because __________.  </a:t>
            </a:r>
            <a:endParaRPr lang="en-US" sz="1800" dirty="0">
              <a:solidFill>
                <a:srgbClr val="000000"/>
              </a:solidFill>
              <a:effectLst/>
              <a:latin typeface="Calibri" panose="020F0502020204030204" pitchFamily="34" charset="0"/>
              <a:ea typeface="Calibri" panose="020F0502020204030204" pitchFamily="34" charset="0"/>
            </a:endParaRPr>
          </a:p>
          <a:p>
            <a:pPr algn="l" rtl="0">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believe that this manuscript is appropriate for publication by [journal name]</a:t>
            </a:r>
            <a:r>
              <a:rPr lang="en-US" sz="1800" i="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because it… </a:t>
            </a:r>
            <a:r>
              <a:rPr lang="en-US" sz="1800" b="1" dirty="0">
                <a:effectLst/>
                <a:latin typeface="Calibri" panose="020F0502020204030204" pitchFamily="34" charset="0"/>
                <a:ea typeface="Calibri" panose="020F0502020204030204" pitchFamily="34" charset="0"/>
                <a:cs typeface="Calibri" panose="020F0502020204030204" pitchFamily="34" charset="0"/>
              </a:rPr>
              <a:t>[specific reference to the journal’s Aims &amp; Scope]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__________.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explain in your own words the significance and novelty of the work, the problem that is being addressed, and why the manuscript belongs in this journal. Do not simply insert your abstract into your cover letter! Briefly describe the research you are reporting in your paper, why it is important, and why you think the readership of the journal would be interested in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algn="l" rtl="0"/>
            <a:r>
              <a:rPr lang="en-GB" sz="1800" dirty="0">
                <a:solidFill>
                  <a:srgbClr val="000000"/>
                </a:solidFill>
                <a:effectLst/>
                <a:latin typeface="Calibri" panose="020F0502020204030204" pitchFamily="34" charset="0"/>
                <a:ea typeface="Calibri" panose="020F0502020204030204" pitchFamily="34" charset="0"/>
              </a:rPr>
              <a:t>We have no conflicts of interest to disclose. </a:t>
            </a:r>
            <a:endParaRPr lang="en-US" sz="1800" dirty="0">
              <a:solidFill>
                <a:srgbClr val="000000"/>
              </a:solidFill>
              <a:effectLst/>
              <a:latin typeface="Calibri" panose="020F0502020204030204" pitchFamily="34" charset="0"/>
              <a:ea typeface="Calibri" panose="020F0502020204030204" pitchFamily="34" charset="0"/>
            </a:endParaRPr>
          </a:p>
          <a:p>
            <a:pPr algn="l" rtl="0"/>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Calibri" panose="020F0502020204030204" pitchFamily="34" charset="0"/>
              <a:ea typeface="Calibri" panose="020F0502020204030204" pitchFamily="34"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address all correspondence concerning this manuscript to me at [email address].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for your consideration of this manuscript.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Sincerely,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lnSpc>
                <a:spcPct val="115000"/>
              </a:lnSpc>
              <a:spcAft>
                <a:spcPts val="10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e-IL" dirty="0"/>
          </a:p>
        </p:txBody>
      </p:sp>
      <p:sp>
        <p:nvSpPr>
          <p:cNvPr id="4" name="מציין מיקום של כותרת תחתונה 3">
            <a:extLst>
              <a:ext uri="{FF2B5EF4-FFF2-40B4-BE49-F238E27FC236}">
                <a16:creationId xmlns:a16="http://schemas.microsoft.com/office/drawing/2014/main" id="{6A9AEB6B-012B-006A-B095-781855B96D4D}"/>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278453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CCA3-1C3E-44A7-A666-61077F66F9DA}"/>
              </a:ext>
            </a:extLst>
          </p:cNvPr>
          <p:cNvSpPr>
            <a:spLocks noGrp="1"/>
          </p:cNvSpPr>
          <p:nvPr>
            <p:ph type="title"/>
          </p:nvPr>
        </p:nvSpPr>
        <p:spPr/>
        <p:txBody>
          <a:bodyPr/>
          <a:lstStyle/>
          <a:p>
            <a:r>
              <a:rPr lang="en-US" b="1" dirty="0"/>
              <a:t>Peer review</a:t>
            </a:r>
            <a:endParaRPr lang="he-IL" b="1" dirty="0"/>
          </a:p>
        </p:txBody>
      </p:sp>
      <p:sp>
        <p:nvSpPr>
          <p:cNvPr id="3" name="Content Placeholder 2">
            <a:extLst>
              <a:ext uri="{FF2B5EF4-FFF2-40B4-BE49-F238E27FC236}">
                <a16:creationId xmlns:a16="http://schemas.microsoft.com/office/drawing/2014/main" id="{8FCE3D6B-092D-44E6-9FD7-48DEBB9D5220}"/>
              </a:ext>
            </a:extLst>
          </p:cNvPr>
          <p:cNvSpPr>
            <a:spLocks noGrp="1"/>
          </p:cNvSpPr>
          <p:nvPr>
            <p:ph sz="quarter" idx="13"/>
          </p:nvPr>
        </p:nvSpPr>
        <p:spPr/>
        <p:txBody>
          <a:bodyPr>
            <a:normAutofit fontScale="77500" lnSpcReduction="20000"/>
          </a:bodyPr>
          <a:lstStyle/>
          <a:p>
            <a:r>
              <a:rPr lang="en-US" dirty="0"/>
              <a:t>One sided review</a:t>
            </a:r>
            <a:r>
              <a:rPr lang="he-IL" dirty="0"/>
              <a:t>: השופטים יודעים את זהות המחבר אך המחבר לא יודע את זהותם</a:t>
            </a:r>
          </a:p>
          <a:p>
            <a:pPr marL="0" indent="0">
              <a:buNone/>
            </a:pPr>
            <a:endParaRPr lang="he-IL" dirty="0"/>
          </a:p>
          <a:p>
            <a:r>
              <a:rPr lang="he-IL" dirty="0"/>
              <a:t> </a:t>
            </a:r>
            <a:r>
              <a:rPr lang="en-US" dirty="0"/>
              <a:t>Double blind review</a:t>
            </a:r>
            <a:r>
              <a:rPr lang="he-IL" dirty="0"/>
              <a:t> :</a:t>
            </a:r>
          </a:p>
          <a:p>
            <a:r>
              <a:rPr lang="he-IL" dirty="0"/>
              <a:t> המחבר לא יודע את זהות השופטים והשופטים לא יודעים את זהות המחבר</a:t>
            </a:r>
          </a:p>
          <a:p>
            <a:endParaRPr lang="he-IL" dirty="0"/>
          </a:p>
          <a:p>
            <a:r>
              <a:rPr lang="en-US" dirty="0"/>
              <a:t>Triple blinded review</a:t>
            </a:r>
            <a:r>
              <a:rPr lang="he-IL" dirty="0"/>
              <a:t> : גם העורך לא יודע את זהות המחבר !!!</a:t>
            </a:r>
          </a:p>
        </p:txBody>
      </p:sp>
    </p:spTree>
    <p:extLst>
      <p:ext uri="{BB962C8B-B14F-4D97-AF65-F5344CB8AC3E}">
        <p14:creationId xmlns:p14="http://schemas.microsoft.com/office/powerpoint/2010/main" val="79117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848D4-7152-4BE3-A8CE-3BC67F8DF45E}"/>
              </a:ext>
            </a:extLst>
          </p:cNvPr>
          <p:cNvSpPr>
            <a:spLocks noGrp="1"/>
          </p:cNvSpPr>
          <p:nvPr>
            <p:ph type="title"/>
          </p:nvPr>
        </p:nvSpPr>
        <p:spPr/>
        <p:txBody>
          <a:bodyPr/>
          <a:lstStyle/>
          <a:p>
            <a:r>
              <a:rPr lang="he-IL" dirty="0"/>
              <a:t>בחירת שופטים מועדפים ולא מועדפים למאמר</a:t>
            </a:r>
          </a:p>
        </p:txBody>
      </p:sp>
      <p:sp>
        <p:nvSpPr>
          <p:cNvPr id="3" name="Text Placeholder 2">
            <a:extLst>
              <a:ext uri="{FF2B5EF4-FFF2-40B4-BE49-F238E27FC236}">
                <a16:creationId xmlns:a16="http://schemas.microsoft.com/office/drawing/2014/main" id="{A9DB05A4-EE68-40E4-AA2D-EB84F291D7A0}"/>
              </a:ext>
            </a:extLst>
          </p:cNvPr>
          <p:cNvSpPr>
            <a:spLocks noGrp="1"/>
          </p:cNvSpPr>
          <p:nvPr>
            <p:ph type="body" idx="1"/>
          </p:nvPr>
        </p:nvSpPr>
        <p:spPr>
          <a:xfrm>
            <a:off x="859746" y="2228850"/>
            <a:ext cx="3655106" cy="406664"/>
          </a:xfrm>
        </p:spPr>
        <p:txBody>
          <a:bodyPr/>
          <a:lstStyle/>
          <a:p>
            <a:r>
              <a:rPr lang="he-IL" sz="2400" dirty="0"/>
              <a:t>שופטים לא מועדפים</a:t>
            </a:r>
          </a:p>
        </p:txBody>
      </p:sp>
      <p:sp>
        <p:nvSpPr>
          <p:cNvPr id="4" name="Content Placeholder 3">
            <a:extLst>
              <a:ext uri="{FF2B5EF4-FFF2-40B4-BE49-F238E27FC236}">
                <a16:creationId xmlns:a16="http://schemas.microsoft.com/office/drawing/2014/main" id="{1DC4650E-94B0-471D-9311-08BF3F9E04F7}"/>
              </a:ext>
            </a:extLst>
          </p:cNvPr>
          <p:cNvSpPr>
            <a:spLocks noGrp="1"/>
          </p:cNvSpPr>
          <p:nvPr>
            <p:ph sz="quarter" idx="13"/>
          </p:nvPr>
        </p:nvSpPr>
        <p:spPr>
          <a:xfrm>
            <a:off x="685331" y="2751065"/>
            <a:ext cx="3829520" cy="2449585"/>
          </a:xfrm>
        </p:spPr>
        <p:txBody>
          <a:bodyPr>
            <a:normAutofit fontScale="77500" lnSpcReduction="20000"/>
          </a:bodyPr>
          <a:lstStyle/>
          <a:p>
            <a:pPr marL="0" indent="0">
              <a:buNone/>
            </a:pPr>
            <a:r>
              <a:rPr lang="he-IL" dirty="0"/>
              <a:t>בעלי גישה הפוכה מגישת המאמר</a:t>
            </a:r>
          </a:p>
          <a:p>
            <a:pPr marL="0" indent="0">
              <a:buNone/>
            </a:pPr>
            <a:r>
              <a:rPr lang="he-IL" sz="1600" dirty="0"/>
              <a:t>(לדוגמא כלפי הולדה לאחר המוות)</a:t>
            </a:r>
          </a:p>
          <a:p>
            <a:pPr marL="0" indent="0">
              <a:buNone/>
            </a:pPr>
            <a:r>
              <a:rPr lang="he-IL" dirty="0"/>
              <a:t>מדינת מוצא מחרימת ישראל</a:t>
            </a:r>
          </a:p>
          <a:p>
            <a:pPr marL="0" indent="0">
              <a:buNone/>
            </a:pPr>
            <a:r>
              <a:rPr lang="he-IL" dirty="0"/>
              <a:t>מומחה בתחום המאמר שלא צוטט בכלל במאמר</a:t>
            </a:r>
          </a:p>
          <a:p>
            <a:pPr marL="0" indent="0">
              <a:buNone/>
            </a:pPr>
            <a:endParaRPr lang="he-IL" dirty="0"/>
          </a:p>
          <a:p>
            <a:pPr marL="0" indent="0">
              <a:buNone/>
            </a:pPr>
            <a:r>
              <a:rPr lang="he-IL" dirty="0"/>
              <a:t>יריבות אישית</a:t>
            </a:r>
            <a:r>
              <a:rPr lang="he-IL" sz="1400" dirty="0"/>
              <a:t>[איך לנמק זאת]</a:t>
            </a:r>
          </a:p>
        </p:txBody>
      </p:sp>
      <p:sp>
        <p:nvSpPr>
          <p:cNvPr id="5" name="Text Placeholder 4">
            <a:extLst>
              <a:ext uri="{FF2B5EF4-FFF2-40B4-BE49-F238E27FC236}">
                <a16:creationId xmlns:a16="http://schemas.microsoft.com/office/drawing/2014/main" id="{1AE97E0B-6407-4E88-87B2-C02B52657C33}"/>
              </a:ext>
            </a:extLst>
          </p:cNvPr>
          <p:cNvSpPr>
            <a:spLocks noGrp="1"/>
          </p:cNvSpPr>
          <p:nvPr>
            <p:ph type="body" sz="quarter" idx="3"/>
          </p:nvPr>
        </p:nvSpPr>
        <p:spPr>
          <a:xfrm>
            <a:off x="4797317" y="2228850"/>
            <a:ext cx="3661353" cy="406664"/>
          </a:xfrm>
        </p:spPr>
        <p:txBody>
          <a:bodyPr/>
          <a:lstStyle/>
          <a:p>
            <a:r>
              <a:rPr lang="he-IL" sz="2400" dirty="0"/>
              <a:t>שופטים מועדפים</a:t>
            </a:r>
          </a:p>
        </p:txBody>
      </p:sp>
      <p:sp>
        <p:nvSpPr>
          <p:cNvPr id="6" name="Content Placeholder 5">
            <a:extLst>
              <a:ext uri="{FF2B5EF4-FFF2-40B4-BE49-F238E27FC236}">
                <a16:creationId xmlns:a16="http://schemas.microsoft.com/office/drawing/2014/main" id="{A38C6204-6DFB-44D7-B630-463C95FC21B0}"/>
              </a:ext>
            </a:extLst>
          </p:cNvPr>
          <p:cNvSpPr>
            <a:spLocks noGrp="1"/>
          </p:cNvSpPr>
          <p:nvPr>
            <p:ph sz="quarter" idx="14"/>
          </p:nvPr>
        </p:nvSpPr>
        <p:spPr>
          <a:xfrm>
            <a:off x="4629151" y="2751065"/>
            <a:ext cx="3661353" cy="2449585"/>
          </a:xfrm>
        </p:spPr>
        <p:txBody>
          <a:bodyPr>
            <a:normAutofit fontScale="55000" lnSpcReduction="20000"/>
          </a:bodyPr>
          <a:lstStyle/>
          <a:p>
            <a:r>
              <a:rPr lang="he-IL" dirty="0"/>
              <a:t>בעלי גישה דומה לגישה של המאמר</a:t>
            </a:r>
          </a:p>
          <a:p>
            <a:endParaRPr lang="he-IL" dirty="0"/>
          </a:p>
          <a:p>
            <a:r>
              <a:rPr lang="he-IL" dirty="0"/>
              <a:t>מדינת מוצא אוהדת את ישראל</a:t>
            </a:r>
          </a:p>
          <a:p>
            <a:r>
              <a:rPr lang="he-IL" dirty="0"/>
              <a:t>שופט שצוטט רבות במאמר </a:t>
            </a:r>
            <a:r>
              <a:rPr lang="he-IL" sz="2000" dirty="0"/>
              <a:t>[כיצד רצוי לצטט אותו]</a:t>
            </a:r>
          </a:p>
          <a:p>
            <a:endParaRPr lang="he-IL" dirty="0"/>
          </a:p>
          <a:p>
            <a:r>
              <a:rPr lang="he-IL" dirty="0"/>
              <a:t>קולגה שלא פורסם איתו מאמר משותף (מעולם לא או שרק ב5 השנים האחרונות)</a:t>
            </a:r>
          </a:p>
        </p:txBody>
      </p:sp>
    </p:spTree>
    <p:extLst>
      <p:ext uri="{BB962C8B-B14F-4D97-AF65-F5344CB8AC3E}">
        <p14:creationId xmlns:p14="http://schemas.microsoft.com/office/powerpoint/2010/main" val="111861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922114"/>
          </a:xfrm>
        </p:spPr>
        <p:txBody>
          <a:bodyPr>
            <a:normAutofit fontScale="90000"/>
          </a:bodyPr>
          <a:lstStyle/>
          <a:p>
            <a:pPr algn="r"/>
            <a:r>
              <a:rPr lang="he-IL" dirty="0"/>
              <a:t>מפגש מספר 2: המטרות השכנועיות בכל פרק במאמר</a:t>
            </a:r>
            <a:br>
              <a:rPr lang="he-IL" dirty="0"/>
            </a:br>
            <a:r>
              <a:rPr lang="he-IL" sz="1600" dirty="0"/>
              <a:t> מתוך 'הרטוריקה של המאמר המדעי'/ זהר לבנת</a:t>
            </a:r>
          </a:p>
        </p:txBody>
      </p:sp>
      <p:sp>
        <p:nvSpPr>
          <p:cNvPr id="3" name="מציין מיקום תוכן 2"/>
          <p:cNvSpPr>
            <a:spLocks noGrp="1"/>
          </p:cNvSpPr>
          <p:nvPr>
            <p:ph idx="1"/>
          </p:nvPr>
        </p:nvSpPr>
        <p:spPr>
          <a:xfrm>
            <a:off x="457200" y="1268760"/>
            <a:ext cx="8229600" cy="4857403"/>
          </a:xfrm>
        </p:spPr>
        <p:txBody>
          <a:bodyPr>
            <a:normAutofit fontScale="77500" lnSpcReduction="20000"/>
          </a:bodyPr>
          <a:lstStyle/>
          <a:p>
            <a:r>
              <a:rPr lang="he-IL" b="1" dirty="0">
                <a:solidFill>
                  <a:srgbClr val="FF0000"/>
                </a:solidFill>
              </a:rPr>
              <a:t>מבוא</a:t>
            </a:r>
            <a:r>
              <a:rPr lang="he-IL" dirty="0"/>
              <a:t>- לשכנע שקיים פער בידע הקיים בתחום והמחקר המדווח תורם לסגירת פער זה; לשכנע שסקר הספרות מקיף ומעודכן</a:t>
            </a:r>
          </a:p>
          <a:p>
            <a:r>
              <a:rPr lang="he-IL" b="1" dirty="0">
                <a:solidFill>
                  <a:srgbClr val="FF0000"/>
                </a:solidFill>
              </a:rPr>
              <a:t>שיטה</a:t>
            </a:r>
            <a:r>
              <a:rPr lang="he-IL" dirty="0"/>
              <a:t>- לשכנע שהמחקר תוכנן ובוצע כהלכה; כלי המחקר מתאימים; המדגם רלוונטי; שיטת ניתוח הנתונים נערכה ביסודיות, ולא חלו שיבושים או פגמים במהלך איסוף הנתונים [לדוג' שפה]</a:t>
            </a:r>
          </a:p>
          <a:p>
            <a:r>
              <a:rPr lang="he-IL" b="1" dirty="0">
                <a:solidFill>
                  <a:srgbClr val="FF0000"/>
                </a:solidFill>
              </a:rPr>
              <a:t>ממצאים</a:t>
            </a:r>
            <a:r>
              <a:rPr lang="he-IL" dirty="0"/>
              <a:t>- לשכנע שפרשנות הנתונים קרובה לחווייתם של המרואיינים, והושוותה למקרים מקבילים</a:t>
            </a:r>
          </a:p>
          <a:p>
            <a:r>
              <a:rPr lang="he-IL" b="1" dirty="0">
                <a:solidFill>
                  <a:srgbClr val="FF0000"/>
                </a:solidFill>
              </a:rPr>
              <a:t>דיון</a:t>
            </a:r>
            <a:r>
              <a:rPr lang="he-IL" dirty="0"/>
              <a:t>- לשכנע שממצאי המחקר מחדשים לספרות המקצועית בתחום; מדגימים טיעון תיאורטי קיים,    תוך הרחבתו ושכלולו , או מציעים </a:t>
            </a:r>
          </a:p>
          <a:p>
            <a:pPr>
              <a:buNone/>
            </a:pPr>
            <a:r>
              <a:rPr lang="he-IL" dirty="0"/>
              <a:t>   מתודולוגיה חדשנית/ מושג תיאורטי חדש </a:t>
            </a:r>
          </a:p>
          <a:p>
            <a:pPr>
              <a:buNone/>
            </a:pPr>
            <a:r>
              <a:rPr lang="he-IL" dirty="0"/>
              <a:t>   ומובחן ממושגים דומים; </a:t>
            </a:r>
          </a:p>
          <a:p>
            <a:pPr>
              <a:buNone/>
            </a:pPr>
            <a:r>
              <a:rPr lang="he-IL" dirty="0"/>
              <a:t>   הצעת המלצות יישומיות חדשניות שטרם הוצעו</a:t>
            </a:r>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6" name="תמונה 5" descr="Image result for article writing"/>
          <p:cNvPicPr/>
          <p:nvPr/>
        </p:nvPicPr>
        <p:blipFill>
          <a:blip r:embed="rId2" cstate="print"/>
          <a:srcRect/>
          <a:stretch>
            <a:fillRect/>
          </a:stretch>
        </p:blipFill>
        <p:spPr bwMode="auto">
          <a:xfrm>
            <a:off x="0" y="4581128"/>
            <a:ext cx="2915816" cy="227687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המבוא והמסגרת התיאורטית</a:t>
            </a:r>
          </a:p>
        </p:txBody>
      </p:sp>
      <p:sp>
        <p:nvSpPr>
          <p:cNvPr id="3" name="מציין מיקום תוכן 2"/>
          <p:cNvSpPr>
            <a:spLocks noGrp="1"/>
          </p:cNvSpPr>
          <p:nvPr>
            <p:ph idx="1"/>
          </p:nvPr>
        </p:nvSpPr>
        <p:spPr/>
        <p:txBody>
          <a:bodyPr/>
          <a:lstStyle/>
          <a:p>
            <a:r>
              <a:rPr lang="he-IL" dirty="0"/>
              <a:t>המחבר יאתר מסגרת תיאורטית שתהווה 'מטריה' למאמר ותעבור כחוט השני בכל חלקי המאמר</a:t>
            </a:r>
          </a:p>
          <a:p>
            <a:r>
              <a:rPr lang="he-IL" dirty="0"/>
              <a:t>דיון בכיתה בדרכים לאיתור וחשיפה לתיאוריות חדשות בכלל וחדשות באופן אישי למחבר</a:t>
            </a:r>
          </a:p>
          <a:p>
            <a:r>
              <a:rPr lang="he-IL" dirty="0"/>
              <a:t>המבוא יכלול סקירת הספרות באופן יסודי כולל הפריטים העדכניים ביותר; לרוב יתחלק לתתי פרקים </a:t>
            </a:r>
          </a:p>
          <a:p>
            <a:r>
              <a:rPr lang="he-IL" dirty="0">
                <a:solidFill>
                  <a:srgbClr val="FF0000"/>
                </a:solidFill>
              </a:rPr>
              <a:t>הימנעות </a:t>
            </a:r>
            <a:r>
              <a:rPr lang="he-IL" dirty="0" err="1">
                <a:solidFill>
                  <a:srgbClr val="FF0000"/>
                </a:solidFill>
              </a:rPr>
              <a:t>מפלגיאריזם</a:t>
            </a:r>
            <a:r>
              <a:rPr lang="he-IL" dirty="0">
                <a:solidFill>
                  <a:srgbClr val="FF0000"/>
                </a:solidFill>
              </a:rPr>
              <a:t> עצמי</a:t>
            </a:r>
          </a:p>
          <a:p>
            <a:r>
              <a:rPr lang="he-IL" dirty="0"/>
              <a:t>המטרה השיווקית </a:t>
            </a:r>
            <a:r>
              <a:rPr lang="he-IL" dirty="0" err="1"/>
              <a:t>והשיכנועית</a:t>
            </a:r>
            <a:r>
              <a:rPr lang="he-IL" dirty="0"/>
              <a:t> של המחבר במבוא</a:t>
            </a:r>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140216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a:t>כל הזכויות שמורות לד"ר יערית בוקק-כהן</a:t>
            </a:r>
          </a:p>
        </p:txBody>
      </p:sp>
      <p:sp>
        <p:nvSpPr>
          <p:cNvPr id="1025" name="Rectangle 1"/>
          <p:cNvSpPr>
            <a:spLocks noChangeArrowheads="1"/>
          </p:cNvSpPr>
          <p:nvPr/>
        </p:nvSpPr>
        <p:spPr bwMode="auto">
          <a:xfrm>
            <a:off x="1691681" y="-93240"/>
            <a:ext cx="5472607"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b="1" i="0" u="none" strike="noStrike" cap="none" normalizeH="0" baseline="0" dirty="0">
              <a:ln>
                <a:noFill/>
              </a:ln>
              <a:solidFill>
                <a:srgbClr val="000000"/>
              </a:solidFill>
              <a:effectLst/>
              <a:latin typeface="Times New Roman" pitchFamily="18" charset="0"/>
              <a:cs typeface="David" pitchFamily="34" charset="-79"/>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he-IL" b="1" i="0" u="none" strike="noStrike" cap="none" normalizeH="0" baseline="0" dirty="0">
                <a:ln>
                  <a:noFill/>
                </a:ln>
                <a:solidFill>
                  <a:srgbClr val="000000"/>
                </a:solidFill>
                <a:effectLst/>
                <a:latin typeface="Times New Roman" pitchFamily="18" charset="0"/>
                <a:cs typeface="David" pitchFamily="34" charset="-79"/>
              </a:rPr>
              <a:t>לֹא זָכִיתִי בָאוֹר </a:t>
            </a:r>
            <a:r>
              <a:rPr kumimoji="0" lang="he-IL" b="1" i="0" u="none" strike="noStrike" cap="none" normalizeH="0" baseline="0" dirty="0" err="1">
                <a:ln>
                  <a:noFill/>
                </a:ln>
                <a:solidFill>
                  <a:srgbClr val="000000"/>
                </a:solidFill>
                <a:effectLst/>
                <a:latin typeface="Times New Roman" pitchFamily="18" charset="0"/>
                <a:cs typeface="David" pitchFamily="34" charset="-79"/>
              </a:rPr>
              <a:t>מִ</a:t>
            </a:r>
            <a:r>
              <a:rPr kumimoji="0" lang="he-IL" b="1" i="0" u="none" strike="noStrike" cap="none" normalizeH="0" baseline="0" dirty="0">
                <a:ln>
                  <a:noFill/>
                </a:ln>
                <a:solidFill>
                  <a:srgbClr val="000000"/>
                </a:solidFill>
                <a:effectLst/>
                <a:latin typeface="Times New Roman" pitchFamily="18" charset="0"/>
                <a:cs typeface="David" pitchFamily="34" charset="-79"/>
              </a:rPr>
              <a:t>ן-הַהֶפְקֵר/ ח.נ. ביאליק</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Arial"/>
                <a:cs typeface="David" pitchFamily="34" charset="-79"/>
              </a:rPr>
              <a:t>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לֹא זָכִיתִי בָאוֹר </a:t>
            </a:r>
            <a:r>
              <a:rPr kumimoji="0" lang="he-IL" b="0" i="0" u="none" strike="noStrike" cap="none" normalizeH="0" baseline="0" dirty="0" err="1">
                <a:ln>
                  <a:noFill/>
                </a:ln>
                <a:solidFill>
                  <a:srgbClr val="000000"/>
                </a:solidFill>
                <a:effectLst/>
                <a:latin typeface="Times New Roman" pitchFamily="18" charset="0"/>
                <a:cs typeface="David" pitchFamily="34" charset="-79"/>
              </a:rPr>
              <a:t>מִ</a:t>
            </a:r>
            <a:r>
              <a:rPr kumimoji="0" lang="he-IL" b="0" i="0" u="none" strike="noStrike" cap="none" normalizeH="0" baseline="0" dirty="0">
                <a:ln>
                  <a:noFill/>
                </a:ln>
                <a:solidFill>
                  <a:srgbClr val="000000"/>
                </a:solidFill>
                <a:effectLst/>
                <a:latin typeface="Times New Roman" pitchFamily="18" charset="0"/>
                <a:cs typeface="David" pitchFamily="34" charset="-79"/>
              </a:rPr>
              <a:t>ן-הַהֶפְקֵר,</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אַף לֹא-בָא </a:t>
            </a:r>
            <a:r>
              <a:rPr kumimoji="0" lang="he-IL" b="0" i="0" u="none" strike="noStrike" cap="none" normalizeH="0" baseline="0" dirty="0" err="1">
                <a:ln>
                  <a:noFill/>
                </a:ln>
                <a:solidFill>
                  <a:srgbClr val="000000"/>
                </a:solidFill>
                <a:effectLst/>
                <a:latin typeface="Times New Roman" pitchFamily="18" charset="0"/>
                <a:cs typeface="David" pitchFamily="34" charset="-79"/>
              </a:rPr>
              <a:t>לִ</a:t>
            </a:r>
            <a:r>
              <a:rPr kumimoji="0" lang="he-IL" b="0" i="0" u="none" strike="noStrike" cap="none" normalizeH="0" baseline="0" dirty="0">
                <a:ln>
                  <a:noFill/>
                </a:ln>
                <a:solidFill>
                  <a:srgbClr val="000000"/>
                </a:solidFill>
                <a:effectLst/>
                <a:latin typeface="Times New Roman" pitchFamily="18" charset="0"/>
                <a:cs typeface="David" pitchFamily="34" charset="-79"/>
              </a:rPr>
              <a:t>י </a:t>
            </a:r>
            <a:r>
              <a:rPr kumimoji="0" lang="he-IL" b="0" i="0" u="none" strike="noStrike" cap="none" normalizeH="0" baseline="0" dirty="0" err="1">
                <a:ln>
                  <a:noFill/>
                </a:ln>
                <a:solidFill>
                  <a:srgbClr val="000000"/>
                </a:solidFill>
                <a:effectLst/>
                <a:latin typeface="Times New Roman" pitchFamily="18" charset="0"/>
                <a:cs typeface="David" pitchFamily="34" charset="-79"/>
              </a:rPr>
              <a:t>בִירֻ</a:t>
            </a:r>
            <a:r>
              <a:rPr kumimoji="0" lang="he-IL" b="0" i="0" u="none" strike="noStrike" cap="none" normalizeH="0" baseline="0" dirty="0">
                <a:ln>
                  <a:noFill/>
                </a:ln>
                <a:solidFill>
                  <a:srgbClr val="000000"/>
                </a:solidFill>
                <a:effectLst/>
                <a:latin typeface="Times New Roman" pitchFamily="18" charset="0"/>
                <a:cs typeface="David" pitchFamily="34" charset="-79"/>
              </a:rPr>
              <a:t>שָּׁה מֵאָבִי,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כִּי מִסַּלְעִי </a:t>
            </a:r>
            <a:r>
              <a:rPr kumimoji="0" lang="he-IL" b="0" i="0" u="none" strike="noStrike" cap="none" normalizeH="0" baseline="0" dirty="0" err="1">
                <a:ln>
                  <a:noFill/>
                </a:ln>
                <a:solidFill>
                  <a:srgbClr val="000000"/>
                </a:solidFill>
                <a:effectLst/>
                <a:latin typeface="Times New Roman" pitchFamily="18" charset="0"/>
                <a:cs typeface="David" pitchFamily="34" charset="-79"/>
              </a:rPr>
              <a:t>וְצוּרִ</a:t>
            </a:r>
            <a:r>
              <a:rPr kumimoji="0" lang="he-IL" b="0" i="0" u="none" strike="noStrike" cap="none" normalizeH="0" baseline="0" dirty="0">
                <a:ln>
                  <a:noFill/>
                </a:ln>
                <a:solidFill>
                  <a:srgbClr val="000000"/>
                </a:solidFill>
                <a:effectLst/>
                <a:latin typeface="Times New Roman" pitchFamily="18" charset="0"/>
                <a:cs typeface="David" pitchFamily="34" charset="-79"/>
              </a:rPr>
              <a:t>י </a:t>
            </a:r>
            <a:r>
              <a:rPr kumimoji="0" lang="he-IL" b="0" i="0" u="none" strike="noStrike" cap="none" normalizeH="0" baseline="0" dirty="0" err="1">
                <a:ln>
                  <a:noFill/>
                </a:ln>
                <a:solidFill>
                  <a:srgbClr val="000000"/>
                </a:solidFill>
                <a:effectLst/>
                <a:latin typeface="Times New Roman" pitchFamily="18" charset="0"/>
                <a:cs typeface="David" pitchFamily="34" charset="-79"/>
              </a:rPr>
              <a:t>נִקַּר</a:t>
            </a:r>
            <a:r>
              <a:rPr kumimoji="0" lang="he-IL" b="0" i="0" u="none" strike="noStrike" cap="none" normalizeH="0" baseline="0" dirty="0">
                <a:ln>
                  <a:noFill/>
                </a:ln>
                <a:solidFill>
                  <a:srgbClr val="000000"/>
                </a:solidFill>
                <a:effectLst/>
                <a:latin typeface="Times New Roman" pitchFamily="18" charset="0"/>
                <a:cs typeface="David" pitchFamily="34" charset="-79"/>
              </a:rPr>
              <a:t>ְתִּיו</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וַחֲצַבְתִּיו </a:t>
            </a:r>
            <a:r>
              <a:rPr kumimoji="0" lang="he-IL" b="0" i="0" u="none" strike="noStrike" cap="none" normalizeH="0" baseline="0" dirty="0" err="1">
                <a:ln>
                  <a:noFill/>
                </a:ln>
                <a:solidFill>
                  <a:srgbClr val="000000"/>
                </a:solidFill>
                <a:effectLst/>
                <a:latin typeface="Times New Roman" pitchFamily="18" charset="0"/>
                <a:cs typeface="David" pitchFamily="34" charset="-79"/>
              </a:rPr>
              <a:t>מִלְּ</a:t>
            </a:r>
            <a:r>
              <a:rPr kumimoji="0" lang="he-IL" b="0" i="0" u="none" strike="noStrike" cap="none" normalizeH="0" baseline="0" dirty="0">
                <a:ln>
                  <a:noFill/>
                </a:ln>
                <a:solidFill>
                  <a:srgbClr val="000000"/>
                </a:solidFill>
                <a:effectLst/>
                <a:latin typeface="Times New Roman" pitchFamily="18" charset="0"/>
                <a:cs typeface="David" pitchFamily="34" charset="-79"/>
              </a:rPr>
              <a:t>בָבִי.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Arial"/>
                <a:cs typeface="David" pitchFamily="34" charset="-79"/>
              </a:rPr>
              <a:t>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נִיצוֹץ אֶחָ</a:t>
            </a:r>
            <a:r>
              <a:rPr kumimoji="0" lang="he-IL" b="0" i="0" u="none" strike="noStrike" cap="none" normalizeH="0" baseline="0" dirty="0" err="1">
                <a:ln>
                  <a:noFill/>
                </a:ln>
                <a:solidFill>
                  <a:srgbClr val="000000"/>
                </a:solidFill>
                <a:effectLst/>
                <a:latin typeface="Times New Roman" pitchFamily="18" charset="0"/>
                <a:cs typeface="David" pitchFamily="34" charset="-79"/>
              </a:rPr>
              <a:t>ד </a:t>
            </a:r>
            <a:r>
              <a:rPr kumimoji="0" lang="he-IL" b="0" i="0" u="none" strike="noStrike" cap="none" normalizeH="0" baseline="0" dirty="0">
                <a:ln>
                  <a:noFill/>
                </a:ln>
                <a:solidFill>
                  <a:srgbClr val="000000"/>
                </a:solidFill>
                <a:effectLst/>
                <a:latin typeface="Times New Roman" pitchFamily="18" charset="0"/>
                <a:cs typeface="David" pitchFamily="34" charset="-79"/>
              </a:rPr>
              <a:t>בְּצוּר </a:t>
            </a:r>
            <a:r>
              <a:rPr kumimoji="0" lang="he-IL" b="0" i="0" u="none" strike="noStrike" cap="none" normalizeH="0" baseline="0" dirty="0" err="1">
                <a:ln>
                  <a:noFill/>
                </a:ln>
                <a:solidFill>
                  <a:srgbClr val="000000"/>
                </a:solidFill>
                <a:effectLst/>
                <a:latin typeface="Times New Roman" pitchFamily="18" charset="0"/>
                <a:cs typeface="David" pitchFamily="34" charset="-79"/>
              </a:rPr>
              <a:t>לִב</a:t>
            </a:r>
            <a:r>
              <a:rPr kumimoji="0" lang="he-IL" b="0" i="0" u="none" strike="noStrike" cap="none" normalizeH="0" baseline="0" dirty="0">
                <a:ln>
                  <a:noFill/>
                </a:ln>
                <a:solidFill>
                  <a:srgbClr val="000000"/>
                </a:solidFill>
                <a:effectLst/>
                <a:latin typeface="Times New Roman" pitchFamily="18" charset="0"/>
                <a:cs typeface="David" pitchFamily="34" charset="-79"/>
              </a:rPr>
              <a:t>ִּי מִסְתַּתֵּר,</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נִיצוֹץ קָטָן – אַךְ כֻּלּוֹ </a:t>
            </a:r>
            <a:r>
              <a:rPr kumimoji="0" lang="he-IL" b="0" i="0" u="none" strike="noStrike" cap="none" normalizeH="0" baseline="0" dirty="0" err="1">
                <a:ln>
                  <a:noFill/>
                </a:ln>
                <a:solidFill>
                  <a:srgbClr val="000000"/>
                </a:solidFill>
                <a:effectLst/>
                <a:latin typeface="Times New Roman" pitchFamily="18" charset="0"/>
                <a:cs typeface="David" pitchFamily="34" charset="-79"/>
              </a:rPr>
              <a:t>שֶׁ</a:t>
            </a:r>
            <a:r>
              <a:rPr kumimoji="0" lang="he-IL" b="0" i="0" u="none" strike="noStrike" cap="none" normalizeH="0" baseline="0" dirty="0">
                <a:ln>
                  <a:noFill/>
                </a:ln>
                <a:solidFill>
                  <a:srgbClr val="000000"/>
                </a:solidFill>
                <a:effectLst/>
                <a:latin typeface="Times New Roman" pitchFamily="18" charset="0"/>
                <a:cs typeface="David" pitchFamily="34" charset="-79"/>
              </a:rPr>
              <a:t>לִּי הוּא,</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לֹא שְׁאִלְתִּיו </a:t>
            </a:r>
            <a:r>
              <a:rPr kumimoji="0" lang="he-IL" b="0" i="0" u="none" strike="noStrike" cap="none" normalizeH="0" baseline="0" dirty="0" err="1">
                <a:ln>
                  <a:noFill/>
                </a:ln>
                <a:solidFill>
                  <a:srgbClr val="000000"/>
                </a:solidFill>
                <a:effectLst/>
                <a:latin typeface="Times New Roman" pitchFamily="18" charset="0"/>
                <a:cs typeface="David" pitchFamily="34" charset="-79"/>
              </a:rPr>
              <a:t>מֵאִ</a:t>
            </a:r>
            <a:r>
              <a:rPr kumimoji="0" lang="he-IL" b="0" i="0" u="none" strike="noStrike" cap="none" normalizeH="0" baseline="0" dirty="0">
                <a:ln>
                  <a:noFill/>
                </a:ln>
                <a:solidFill>
                  <a:srgbClr val="000000"/>
                </a:solidFill>
                <a:effectLst/>
                <a:latin typeface="Times New Roman" pitchFamily="18" charset="0"/>
                <a:cs typeface="David" pitchFamily="34" charset="-79"/>
              </a:rPr>
              <a:t>ישׁ, לֹא גְנַבְתִּיו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כִּ</a:t>
            </a:r>
            <a:r>
              <a:rPr kumimoji="0" lang="he-IL" b="0" i="0" u="none" strike="noStrike" cap="none" normalizeH="0" baseline="0" dirty="0" err="1">
                <a:ln>
                  <a:noFill/>
                </a:ln>
                <a:solidFill>
                  <a:srgbClr val="000000"/>
                </a:solidFill>
                <a:effectLst/>
                <a:latin typeface="Times New Roman" pitchFamily="18" charset="0"/>
                <a:cs typeface="David" pitchFamily="34" charset="-79"/>
              </a:rPr>
              <a:t>י </a:t>
            </a:r>
            <a:r>
              <a:rPr kumimoji="0" lang="he-IL" b="0" i="0" u="none" strike="noStrike" cap="none" normalizeH="0" baseline="0" dirty="0">
                <a:ln>
                  <a:noFill/>
                </a:ln>
                <a:solidFill>
                  <a:srgbClr val="000000"/>
                </a:solidFill>
                <a:effectLst/>
                <a:latin typeface="Times New Roman" pitchFamily="18" charset="0"/>
                <a:cs typeface="David" pitchFamily="34" charset="-79"/>
              </a:rPr>
              <a:t>מִמֶּנִּי וּבִי הוּא.</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Arial"/>
                <a:cs typeface="David" pitchFamily="34" charset="-79"/>
              </a:rPr>
              <a:t>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וְתַח</a:t>
            </a:r>
            <a:r>
              <a:rPr kumimoji="0" lang="he-IL" b="0" i="0" u="none" strike="noStrike" cap="none" normalizeH="0" baseline="0" dirty="0" err="1">
                <a:ln>
                  <a:noFill/>
                </a:ln>
                <a:solidFill>
                  <a:srgbClr val="000000"/>
                </a:solidFill>
                <a:effectLst/>
                <a:latin typeface="Times New Roman" pitchFamily="18" charset="0"/>
                <a:cs typeface="David" pitchFamily="34" charset="-79"/>
              </a:rPr>
              <a:t>ַת </a:t>
            </a:r>
            <a:r>
              <a:rPr kumimoji="0" lang="he-IL" b="0" i="0" u="none" strike="noStrike" cap="none" normalizeH="0" baseline="0" dirty="0">
                <a:ln>
                  <a:noFill/>
                </a:ln>
                <a:solidFill>
                  <a:srgbClr val="000000"/>
                </a:solidFill>
                <a:effectLst/>
                <a:latin typeface="Times New Roman" pitchFamily="18" charset="0"/>
                <a:cs typeface="David" pitchFamily="34" charset="-79"/>
              </a:rPr>
              <a:t>פַּטִּישׁ </a:t>
            </a:r>
            <a:r>
              <a:rPr kumimoji="0" lang="he-IL" b="0" i="0" u="none" strike="noStrike" cap="none" normalizeH="0" baseline="0" dirty="0" err="1">
                <a:ln>
                  <a:noFill/>
                </a:ln>
                <a:solidFill>
                  <a:srgbClr val="000000"/>
                </a:solidFill>
                <a:effectLst/>
                <a:latin typeface="Times New Roman" pitchFamily="18" charset="0"/>
                <a:cs typeface="David" pitchFamily="34" charset="-79"/>
              </a:rPr>
              <a:t>צָרוֹתַ</a:t>
            </a:r>
            <a:r>
              <a:rPr kumimoji="0" lang="he-IL" b="0" i="0" u="none" strike="noStrike" cap="none" normalizeH="0" baseline="0" dirty="0">
                <a:ln>
                  <a:noFill/>
                </a:ln>
                <a:solidFill>
                  <a:srgbClr val="000000"/>
                </a:solidFill>
                <a:effectLst/>
                <a:latin typeface="Times New Roman" pitchFamily="18" charset="0"/>
                <a:cs typeface="David" pitchFamily="34" charset="-79"/>
              </a:rPr>
              <a:t>י הַגְּדוֹלוֹת</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כִּ</a:t>
            </a:r>
            <a:r>
              <a:rPr kumimoji="0" lang="he-IL" b="0" i="0" u="none" strike="noStrike" cap="none" normalizeH="0" baseline="0" dirty="0" err="1">
                <a:ln>
                  <a:noFill/>
                </a:ln>
                <a:solidFill>
                  <a:srgbClr val="000000"/>
                </a:solidFill>
                <a:effectLst/>
                <a:latin typeface="Times New Roman" pitchFamily="18" charset="0"/>
                <a:cs typeface="David" pitchFamily="34" charset="-79"/>
              </a:rPr>
              <a:t>י </a:t>
            </a:r>
            <a:r>
              <a:rPr kumimoji="0" lang="he-IL" b="0" i="0" u="none" strike="noStrike" cap="none" normalizeH="0" baseline="0" dirty="0">
                <a:ln>
                  <a:noFill/>
                </a:ln>
                <a:solidFill>
                  <a:srgbClr val="000000"/>
                </a:solidFill>
                <a:effectLst/>
                <a:latin typeface="Times New Roman" pitchFamily="18" charset="0"/>
                <a:cs typeface="David" pitchFamily="34" charset="-79"/>
              </a:rPr>
              <a:t>יִתְפּוֹצֵץ </a:t>
            </a:r>
            <a:r>
              <a:rPr kumimoji="0" lang="he-IL" b="0" i="0" u="none" strike="noStrike" cap="none" normalizeH="0" baseline="0" dirty="0" err="1">
                <a:ln>
                  <a:noFill/>
                </a:ln>
                <a:solidFill>
                  <a:srgbClr val="000000"/>
                </a:solidFill>
                <a:effectLst/>
                <a:latin typeface="Times New Roman" pitchFamily="18" charset="0"/>
                <a:cs typeface="David" pitchFamily="34" charset="-79"/>
              </a:rPr>
              <a:t>לְבָ</a:t>
            </a:r>
            <a:r>
              <a:rPr kumimoji="0" lang="he-IL" b="0" i="0" u="none" strike="noStrike" cap="none" normalizeH="0" baseline="0" dirty="0">
                <a:ln>
                  <a:noFill/>
                </a:ln>
                <a:solidFill>
                  <a:srgbClr val="000000"/>
                </a:solidFill>
                <a:effectLst/>
                <a:latin typeface="Times New Roman" pitchFamily="18" charset="0"/>
                <a:cs typeface="David" pitchFamily="34" charset="-79"/>
              </a:rPr>
              <a:t>בִי, צוּר-עֻזִּי,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זֶה הַנִּיצוֹץ </a:t>
            </a:r>
            <a:r>
              <a:rPr kumimoji="0" lang="he-IL" b="0" i="0" u="none" strike="noStrike" cap="none" normalizeH="0" baseline="0" dirty="0" err="1">
                <a:ln>
                  <a:noFill/>
                </a:ln>
                <a:solidFill>
                  <a:srgbClr val="000000"/>
                </a:solidFill>
                <a:effectLst/>
                <a:latin typeface="Times New Roman" pitchFamily="18" charset="0"/>
                <a:cs typeface="David" pitchFamily="34" charset="-79"/>
              </a:rPr>
              <a:t>עָ</a:t>
            </a:r>
            <a:r>
              <a:rPr kumimoji="0" lang="he-IL" b="0" i="0" u="none" strike="noStrike" cap="none" normalizeH="0" baseline="0" dirty="0">
                <a:ln>
                  <a:noFill/>
                </a:ln>
                <a:solidFill>
                  <a:srgbClr val="000000"/>
                </a:solidFill>
                <a:effectLst/>
                <a:latin typeface="Times New Roman" pitchFamily="18" charset="0"/>
                <a:cs typeface="David" pitchFamily="34" charset="-79"/>
              </a:rPr>
              <a:t>ף, נִתָּז </a:t>
            </a:r>
            <a:r>
              <a:rPr kumimoji="0" lang="he-IL" b="0" i="0" u="none" strike="noStrike" cap="none" normalizeH="0" baseline="0" dirty="0" err="1">
                <a:ln>
                  <a:noFill/>
                </a:ln>
                <a:solidFill>
                  <a:srgbClr val="000000"/>
                </a:solidFill>
                <a:effectLst/>
                <a:latin typeface="Times New Roman" pitchFamily="18" charset="0"/>
                <a:cs typeface="David" pitchFamily="34" charset="-79"/>
              </a:rPr>
              <a:t>אֶ</a:t>
            </a:r>
            <a:r>
              <a:rPr kumimoji="0" lang="he-IL" b="0" i="0" u="none" strike="noStrike" cap="none" normalizeH="0" baseline="0" dirty="0">
                <a:ln>
                  <a:noFill/>
                </a:ln>
                <a:solidFill>
                  <a:srgbClr val="000000"/>
                </a:solidFill>
                <a:effectLst/>
                <a:latin typeface="Times New Roman" pitchFamily="18" charset="0"/>
                <a:cs typeface="David" pitchFamily="34" charset="-79"/>
              </a:rPr>
              <a:t>ל-עֵינִי,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וּמֵעֵינִי – לַחֲרוּזִי.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Arial"/>
                <a:cs typeface="David" pitchFamily="34" charset="-79"/>
              </a:rPr>
              <a:t>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וּמֵחֲרו</a:t>
            </a:r>
            <a:r>
              <a:rPr kumimoji="0" lang="he-IL" b="0" i="0" u="none" strike="noStrike" cap="none" normalizeH="0" baseline="0" dirty="0" err="1">
                <a:ln>
                  <a:noFill/>
                </a:ln>
                <a:solidFill>
                  <a:srgbClr val="000000"/>
                </a:solidFill>
                <a:effectLst/>
                <a:latin typeface="Times New Roman" pitchFamily="18" charset="0"/>
                <a:cs typeface="David" pitchFamily="34" charset="-79"/>
              </a:rPr>
              <a:t>ּזִי יִתְמַל</a:t>
            </a:r>
            <a:r>
              <a:rPr kumimoji="0" lang="he-IL" b="0" i="0" u="none" strike="noStrike" cap="none" normalizeH="0" baseline="0" dirty="0">
                <a:ln>
                  <a:noFill/>
                </a:ln>
                <a:solidFill>
                  <a:srgbClr val="000000"/>
                </a:solidFill>
                <a:effectLst/>
                <a:latin typeface="Times New Roman" pitchFamily="18" charset="0"/>
                <a:cs typeface="David" pitchFamily="34" charset="-79"/>
              </a:rPr>
              <a:t>ֵּ</a:t>
            </a:r>
            <a:r>
              <a:rPr kumimoji="0" lang="he-IL" b="0" i="0" u="none" strike="noStrike" cap="none" normalizeH="0" baseline="0" dirty="0" err="1">
                <a:ln>
                  <a:noFill/>
                </a:ln>
                <a:solidFill>
                  <a:srgbClr val="000000"/>
                </a:solidFill>
                <a:effectLst/>
                <a:latin typeface="Times New Roman" pitchFamily="18" charset="0"/>
                <a:cs typeface="David" pitchFamily="34" charset="-79"/>
              </a:rPr>
              <a:t>ט </a:t>
            </a:r>
            <a:r>
              <a:rPr kumimoji="0" lang="he-IL" b="0" i="0" u="none" strike="noStrike" cap="none" normalizeH="0" baseline="0" dirty="0">
                <a:ln>
                  <a:noFill/>
                </a:ln>
                <a:solidFill>
                  <a:srgbClr val="000000"/>
                </a:solidFill>
                <a:effectLst/>
                <a:latin typeface="Times New Roman" pitchFamily="18" charset="0"/>
                <a:cs typeface="David" pitchFamily="34" charset="-79"/>
              </a:rPr>
              <a:t>לִלְבַבְכֶם,</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וּבְאו</a:t>
            </a:r>
            <a:r>
              <a:rPr kumimoji="0" lang="he-IL" b="0" i="0" u="none" strike="noStrike" cap="none" normalizeH="0" baseline="0" dirty="0" err="1">
                <a:ln>
                  <a:noFill/>
                </a:ln>
                <a:solidFill>
                  <a:srgbClr val="000000"/>
                </a:solidFill>
                <a:effectLst/>
                <a:latin typeface="Times New Roman" pitchFamily="18" charset="0"/>
                <a:cs typeface="David" pitchFamily="34" charset="-79"/>
              </a:rPr>
              <a:t>ּר אֶשְׁכ</a:t>
            </a:r>
            <a:r>
              <a:rPr kumimoji="0" lang="he-IL" b="0" i="0" u="none" strike="noStrike" cap="none" normalizeH="0" baseline="0" dirty="0">
                <a:ln>
                  <a:noFill/>
                </a:ln>
                <a:solidFill>
                  <a:srgbClr val="000000"/>
                </a:solidFill>
                <a:effectLst/>
                <a:latin typeface="Times New Roman" pitchFamily="18" charset="0"/>
                <a:cs typeface="David" pitchFamily="34" charset="-79"/>
              </a:rPr>
              <a:t>ֶם הִצַּתִּיו, </a:t>
            </a:r>
            <a:r>
              <a:rPr kumimoji="0" lang="he-IL" b="0" i="0" u="none" strike="noStrike" cap="none" normalizeH="0" baseline="0" dirty="0" err="1">
                <a:ln>
                  <a:noFill/>
                </a:ln>
                <a:solidFill>
                  <a:srgbClr val="000000"/>
                </a:solidFill>
                <a:effectLst/>
                <a:latin typeface="Times New Roman" pitchFamily="18" charset="0"/>
                <a:cs typeface="David" pitchFamily="34" charset="-79"/>
              </a:rPr>
              <a:t>יִתְעַל</a:t>
            </a:r>
            <a:r>
              <a:rPr kumimoji="0" lang="he-IL" b="0" i="0" u="none" strike="noStrike" cap="none" normalizeH="0" baseline="0" dirty="0">
                <a:ln>
                  <a:noFill/>
                </a:ln>
                <a:solidFill>
                  <a:srgbClr val="000000"/>
                </a:solidFill>
                <a:effectLst/>
                <a:latin typeface="Times New Roman" pitchFamily="18" charset="0"/>
                <a:cs typeface="David" pitchFamily="34" charset="-79"/>
              </a:rPr>
              <a:t>ֵּם,</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וְאָנֹכִי בְּחֶלְבִּי </a:t>
            </a:r>
            <a:r>
              <a:rPr kumimoji="0" lang="he-IL" b="0" i="0" u="none" strike="noStrike" cap="none" normalizeH="0" baseline="0" dirty="0" err="1">
                <a:ln>
                  <a:noFill/>
                </a:ln>
                <a:solidFill>
                  <a:srgbClr val="000000"/>
                </a:solidFill>
                <a:effectLst/>
                <a:latin typeface="Times New Roman" pitchFamily="18" charset="0"/>
                <a:cs typeface="David" pitchFamily="34" charset="-79"/>
              </a:rPr>
              <a:t>וּבְד</a:t>
            </a:r>
            <a:r>
              <a:rPr kumimoji="0" lang="he-IL" b="0" i="0" u="none" strike="noStrike" cap="none" normalizeH="0" baseline="0" dirty="0">
                <a:ln>
                  <a:noFill/>
                </a:ln>
                <a:solidFill>
                  <a:srgbClr val="000000"/>
                </a:solidFill>
                <a:effectLst/>
                <a:latin typeface="Times New Roman" pitchFamily="18" charset="0"/>
                <a:cs typeface="David" pitchFamily="34" charset="-79"/>
              </a:rPr>
              <a:t>ָמִי</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אֶת-הַבְּעֵרָה </a:t>
            </a:r>
            <a:r>
              <a:rPr kumimoji="0" lang="he-IL" b="0" i="0" u="none" strike="noStrike" cap="none" normalizeH="0" baseline="0" dirty="0" err="1">
                <a:ln>
                  <a:noFill/>
                </a:ln>
                <a:solidFill>
                  <a:srgbClr val="000000"/>
                </a:solidFill>
                <a:effectLst/>
                <a:latin typeface="Times New Roman" pitchFamily="18" charset="0"/>
                <a:cs typeface="David" pitchFamily="34" charset="-79"/>
              </a:rPr>
              <a:t>אֲשַׁל</a:t>
            </a:r>
            <a:r>
              <a:rPr kumimoji="0" lang="he-IL" b="0" i="0" u="none" strike="noStrike" cap="none" normalizeH="0" baseline="0" dirty="0">
                <a:ln>
                  <a:noFill/>
                </a:ln>
                <a:solidFill>
                  <a:srgbClr val="000000"/>
                </a:solidFill>
                <a:effectLst/>
                <a:latin typeface="Times New Roman" pitchFamily="18" charset="0"/>
                <a:cs typeface="David" pitchFamily="34" charset="-79"/>
              </a:rPr>
              <a:t>ֵּם.</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Arial"/>
                <a:cs typeface="David" pitchFamily="34" charset="-79"/>
              </a:rPr>
              <a:t> </a:t>
            </a:r>
            <a:endParaRPr kumimoji="0" lang="he-IL"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b="0" i="0" u="none" strike="noStrike" cap="none" normalizeH="0" baseline="0" dirty="0">
                <a:ln>
                  <a:noFill/>
                </a:ln>
                <a:solidFill>
                  <a:srgbClr val="000000"/>
                </a:solidFill>
                <a:effectLst/>
                <a:latin typeface="Times New Roman" pitchFamily="18" charset="0"/>
                <a:cs typeface="David" pitchFamily="34" charset="-79"/>
              </a:rPr>
              <a:t>תרס"ב.</a:t>
            </a:r>
            <a:endParaRPr kumimoji="0" lang="he-IL"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4DB46A-7902-E18D-CB9B-E398815E3BAD}"/>
              </a:ext>
            </a:extLst>
          </p:cNvPr>
          <p:cNvSpPr>
            <a:spLocks noGrp="1"/>
          </p:cNvSpPr>
          <p:nvPr>
            <p:ph type="title"/>
          </p:nvPr>
        </p:nvSpPr>
        <p:spPr/>
        <p:txBody>
          <a:bodyPr/>
          <a:lstStyle/>
          <a:p>
            <a:pPr algn="r"/>
            <a:r>
              <a:rPr lang="he-IL" dirty="0"/>
              <a:t>דו"ח מתוכנת </a:t>
            </a:r>
            <a:r>
              <a:rPr lang="en-US" dirty="0"/>
              <a:t>CROSSREF   </a:t>
            </a:r>
            <a:r>
              <a:rPr lang="he-IL" dirty="0"/>
              <a:t>  לאיתור </a:t>
            </a:r>
            <a:r>
              <a:rPr lang="he-IL" dirty="0" err="1"/>
              <a:t>פלגיאריזם</a:t>
            </a:r>
            <a:endParaRPr lang="he-IL" dirty="0"/>
          </a:p>
        </p:txBody>
      </p:sp>
      <p:pic>
        <p:nvPicPr>
          <p:cNvPr id="6" name="מציין מיקום תוכן 5">
            <a:extLst>
              <a:ext uri="{FF2B5EF4-FFF2-40B4-BE49-F238E27FC236}">
                <a16:creationId xmlns:a16="http://schemas.microsoft.com/office/drawing/2014/main" id="{F275E168-2B14-885C-45E7-E4DB8821971A}"/>
              </a:ext>
            </a:extLst>
          </p:cNvPr>
          <p:cNvPicPr>
            <a:picLocks noGrp="1" noChangeAspect="1"/>
          </p:cNvPicPr>
          <p:nvPr>
            <p:ph idx="1"/>
          </p:nvPr>
        </p:nvPicPr>
        <p:blipFill>
          <a:blip r:embed="rId2"/>
          <a:stretch>
            <a:fillRect/>
          </a:stretch>
        </p:blipFill>
        <p:spPr>
          <a:xfrm>
            <a:off x="2215515" y="1554162"/>
            <a:ext cx="4243069" cy="5303837"/>
          </a:xfrm>
        </p:spPr>
      </p:pic>
      <p:sp>
        <p:nvSpPr>
          <p:cNvPr id="4" name="מציין מיקום של כותרת תחתונה 3">
            <a:extLst>
              <a:ext uri="{FF2B5EF4-FFF2-40B4-BE49-F238E27FC236}">
                <a16:creationId xmlns:a16="http://schemas.microsoft.com/office/drawing/2014/main" id="{F9DAA92E-7210-5E4D-2790-2F6DE1EA2973}"/>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80616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a:t>כל הזכויות שמורות לד"ר יערית בוקק-כהן</a:t>
            </a:r>
          </a:p>
        </p:txBody>
      </p:sp>
      <p:pic>
        <p:nvPicPr>
          <p:cNvPr id="31746" name="Picture 2" descr="Image result for mysterious pictur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539552" y="476672"/>
            <a:ext cx="7632848" cy="7017306"/>
          </a:xfrm>
          <a:prstGeom prst="rect">
            <a:avLst/>
          </a:prstGeom>
          <a:noFill/>
        </p:spPr>
        <p:txBody>
          <a:bodyPr wrap="square" rtlCol="1">
            <a:spAutoFit/>
          </a:bodyPr>
          <a:lstStyle/>
          <a:p>
            <a:r>
              <a:rPr lang="he-IL" sz="2400" b="1" dirty="0">
                <a:solidFill>
                  <a:schemeClr val="accent2">
                    <a:lumMod val="60000"/>
                    <a:lumOff val="40000"/>
                  </a:schemeClr>
                </a:solidFill>
              </a:rPr>
              <a:t>המבוא צריך לסקרן את הקורא ועשוי לפתוח בשאלה המלווה בהבטחה שהמחקר יענה עליה</a:t>
            </a: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r>
              <a:rPr lang="he-IL" sz="2400" b="1" dirty="0">
                <a:solidFill>
                  <a:schemeClr val="accent2">
                    <a:lumMod val="60000"/>
                    <a:lumOff val="40000"/>
                  </a:schemeClr>
                </a:solidFill>
              </a:rPr>
              <a:t>פתיחת המבוא בתיאור מקרה פרטיקולארי מסקרן/ מרגש/ מכעיס/ מעורר רגשות אחרים תבליט את חשיבות המחקר והצורך לפרסמו </a:t>
            </a:r>
          </a:p>
          <a:p>
            <a:endParaRPr lang="he-IL" sz="2400" b="1" dirty="0">
              <a:solidFill>
                <a:schemeClr val="accent2">
                  <a:lumMod val="60000"/>
                  <a:lumOff val="40000"/>
                </a:schemeClr>
              </a:solidFill>
            </a:endParaRPr>
          </a:p>
          <a:p>
            <a:endParaRPr lang="he-IL" sz="2400" b="1" dirty="0">
              <a:solidFill>
                <a:schemeClr val="accent2">
                  <a:lumMod val="60000"/>
                  <a:lumOff val="40000"/>
                </a:schemeClr>
              </a:solidFill>
            </a:endParaRPr>
          </a:p>
          <a:p>
            <a:endParaRPr lang="he-IL" sz="2400" b="1" dirty="0">
              <a:solidFill>
                <a:schemeClr val="accent2">
                  <a:lumMod val="60000"/>
                  <a:lumOff val="40000"/>
                </a:schemeClr>
              </a:solidFill>
            </a:endParaRPr>
          </a:p>
          <a:p>
            <a:endParaRPr lang="he-IL" sz="2400" b="1" dirty="0">
              <a:solidFill>
                <a:schemeClr val="accent2">
                  <a:lumMod val="60000"/>
                  <a:lumOff val="40000"/>
                </a:schemeClr>
              </a:solidFill>
            </a:endParaRPr>
          </a:p>
          <a:p>
            <a:r>
              <a:rPr lang="he-IL" sz="2400" b="1" dirty="0">
                <a:solidFill>
                  <a:schemeClr val="accent2">
                    <a:lumMod val="60000"/>
                    <a:lumOff val="40000"/>
                  </a:schemeClr>
                </a:solidFill>
              </a:rPr>
              <a:t>המבוא יפתח בסקר ספרות עדכני ומקיף אודות התופעה הנחקרת; יש לשאוף למקורות הכי עדכניים</a:t>
            </a:r>
          </a:p>
          <a:p>
            <a:r>
              <a:rPr lang="he-IL" sz="2400" b="1" dirty="0">
                <a:solidFill>
                  <a:schemeClr val="accent2">
                    <a:lumMod val="60000"/>
                    <a:lumOff val="40000"/>
                  </a:schemeClr>
                </a:solidFill>
              </a:rPr>
              <a:t>המבוא יכלול תתי פרקים המובילים ברצף לוגיקה פנימית משדה המחקר הכללי אל נושא המחקר בו התמקד המחבר</a:t>
            </a: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a:p>
            <a:endParaRPr lang="he-IL" b="1" dirty="0">
              <a:solidFill>
                <a:schemeClr val="accent2">
                  <a:lumMod val="60000"/>
                  <a:lumOff val="4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r>
              <a:rPr lang="he-IL"/>
              <a:t>כל הזכויות שמורות לד"ר יערית בוקק-כהן</a:t>
            </a:r>
          </a:p>
        </p:txBody>
      </p:sp>
      <p:sp>
        <p:nvSpPr>
          <p:cNvPr id="3" name="מלבן 2"/>
          <p:cNvSpPr/>
          <p:nvPr/>
        </p:nvSpPr>
        <p:spPr>
          <a:xfrm>
            <a:off x="251520" y="474345"/>
            <a:ext cx="8568952" cy="4893647"/>
          </a:xfrm>
          <a:prstGeom prst="rect">
            <a:avLst/>
          </a:prstGeom>
        </p:spPr>
        <p:txBody>
          <a:bodyPr wrap="square">
            <a:spAutoFit/>
          </a:bodyPr>
          <a:lstStyle/>
          <a:p>
            <a:pPr algn="l" rtl="0"/>
            <a:r>
              <a:rPr lang="en-US" sz="2400" dirty="0"/>
              <a:t>David is a 24 year-old electronic engineer studying for his M.A. He is 5′10¼′ tall, weighing 173 pounds, of athletic build; his eyes are green and his hair is light brown. His astrological sign is Scorpio, his </a:t>
            </a:r>
            <a:r>
              <a:rPr lang="en-US" sz="2400" dirty="0" err="1"/>
              <a:t>favourite</a:t>
            </a:r>
            <a:r>
              <a:rPr lang="en-US" sz="2400" dirty="0"/>
              <a:t> cuisines are Thai and Italian, his </a:t>
            </a:r>
            <a:r>
              <a:rPr lang="en-US" sz="2400" dirty="0" err="1"/>
              <a:t>favourite</a:t>
            </a:r>
            <a:r>
              <a:rPr lang="en-US" sz="2400" dirty="0"/>
              <a:t> book is 1984. His </a:t>
            </a:r>
            <a:r>
              <a:rPr lang="en-US" sz="2400" dirty="0" err="1"/>
              <a:t>favourite</a:t>
            </a:r>
            <a:r>
              <a:rPr lang="en-US" sz="2400" dirty="0"/>
              <a:t> </a:t>
            </a:r>
            <a:r>
              <a:rPr lang="en-US" sz="2400" dirty="0" err="1"/>
              <a:t>colour</a:t>
            </a:r>
            <a:r>
              <a:rPr lang="en-US" sz="2400" dirty="0"/>
              <a:t> is blue, and he likes dogs. His mother is a teacher and her lasagna is great! His father is a cardiologist who enjoys playing baseball. His grandfather was a pilot who later became a politician and a businessman. His grandmother was a senior administrator; she remarried at the age of  78. David goes on vacation to exotic places and likes sports such as basketball and rappelling. </a:t>
            </a:r>
          </a:p>
          <a:p>
            <a:pPr algn="l" rtl="0"/>
            <a:r>
              <a:rPr lang="en-US" sz="2400" dirty="0"/>
              <a:t>If you were searching for a sperm donor, would you feel confident believing David’s self presentation?</a:t>
            </a:r>
            <a:endParaRPr lang="he-IL" sz="2400" dirty="0"/>
          </a:p>
        </p:txBody>
      </p:sp>
      <p:pic>
        <p:nvPicPr>
          <p:cNvPr id="34818" name="Picture 2" descr="Image result for mysterious man in suit"/>
          <p:cNvPicPr>
            <a:picLocks noChangeAspect="1" noChangeArrowheads="1"/>
          </p:cNvPicPr>
          <p:nvPr/>
        </p:nvPicPr>
        <p:blipFill>
          <a:blip r:embed="rId2" cstate="print"/>
          <a:srcRect/>
          <a:stretch>
            <a:fillRect/>
          </a:stretch>
        </p:blipFill>
        <p:spPr bwMode="auto">
          <a:xfrm>
            <a:off x="6591300" y="5067299"/>
            <a:ext cx="2552700" cy="17907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D699-3498-4C91-AD4F-40E117960406}"/>
              </a:ext>
            </a:extLst>
          </p:cNvPr>
          <p:cNvSpPr>
            <a:spLocks noGrp="1"/>
          </p:cNvSpPr>
          <p:nvPr>
            <p:ph type="title"/>
          </p:nvPr>
        </p:nvSpPr>
        <p:spPr/>
        <p:txBody>
          <a:bodyPr/>
          <a:lstStyle/>
          <a:p>
            <a:pPr algn="r"/>
            <a:r>
              <a:rPr lang="he-IL" dirty="0"/>
              <a:t>טיפים לכתיבת מבוא משכנע</a:t>
            </a:r>
          </a:p>
        </p:txBody>
      </p:sp>
      <p:sp>
        <p:nvSpPr>
          <p:cNvPr id="3" name="Content Placeholder 2">
            <a:extLst>
              <a:ext uri="{FF2B5EF4-FFF2-40B4-BE49-F238E27FC236}">
                <a16:creationId xmlns:a16="http://schemas.microsoft.com/office/drawing/2014/main" id="{139B1617-526B-4B82-8BE9-A9A81C357C42}"/>
              </a:ext>
            </a:extLst>
          </p:cNvPr>
          <p:cNvSpPr>
            <a:spLocks noGrp="1"/>
          </p:cNvSpPr>
          <p:nvPr>
            <p:ph idx="1"/>
          </p:nvPr>
        </p:nvSpPr>
        <p:spPr/>
        <p:txBody>
          <a:bodyPr>
            <a:normAutofit lnSpcReduction="10000"/>
          </a:bodyPr>
          <a:lstStyle/>
          <a:p>
            <a:r>
              <a:rPr lang="he-IL" dirty="0"/>
              <a:t>מומלץ לציין את היקף התופעה/ העלייה בעניין המדעי בתופעה/ היקף האוכלוסייה אליה המאמר מתייחס</a:t>
            </a:r>
          </a:p>
          <a:p>
            <a:r>
              <a:rPr lang="he-IL" dirty="0"/>
              <a:t>מומלץ להכניס רפרנס חדשים מאוד דהיינו מה3-5 השנים האחרונות- בייחוד בעמוד הראשון !</a:t>
            </a:r>
          </a:p>
          <a:p>
            <a:r>
              <a:rPr lang="he-IL" dirty="0"/>
              <a:t>מומלץ לציין במפורש מהו הפער בספרות שהמחקר בא לענות עליו</a:t>
            </a:r>
          </a:p>
          <a:p>
            <a:r>
              <a:rPr lang="he-IL" dirty="0"/>
              <a:t>מומלץ לקשר את נושא המאמר לנושא כתב העת/ נושא הגיליון המיוחד</a:t>
            </a:r>
          </a:p>
          <a:p>
            <a:r>
              <a:rPr lang="he-IL" dirty="0"/>
              <a:t>מומלץ להוסיף משפט מנחה בסוף הפתיח</a:t>
            </a:r>
          </a:p>
          <a:p>
            <a:endParaRPr lang="he-IL" dirty="0"/>
          </a:p>
        </p:txBody>
      </p:sp>
      <p:sp>
        <p:nvSpPr>
          <p:cNvPr id="4" name="Footer Placeholder 3">
            <a:extLst>
              <a:ext uri="{FF2B5EF4-FFF2-40B4-BE49-F238E27FC236}">
                <a16:creationId xmlns:a16="http://schemas.microsoft.com/office/drawing/2014/main" id="{062630F0-2986-4909-895E-79EFBD4E17E8}"/>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53368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08FE46-BB0D-23C1-37AA-9A034AF39116}"/>
              </a:ext>
            </a:extLst>
          </p:cNvPr>
          <p:cNvSpPr>
            <a:spLocks noGrp="1"/>
          </p:cNvSpPr>
          <p:nvPr>
            <p:ph type="title"/>
          </p:nvPr>
        </p:nvSpPr>
        <p:spPr/>
        <p:txBody>
          <a:bodyPr/>
          <a:lstStyle/>
          <a:p>
            <a:pPr algn="r"/>
            <a:r>
              <a:rPr lang="he-IL" dirty="0"/>
              <a:t>דוגמא למשפט מנחה</a:t>
            </a:r>
          </a:p>
        </p:txBody>
      </p:sp>
      <p:sp>
        <p:nvSpPr>
          <p:cNvPr id="3" name="מציין מיקום תוכן 2">
            <a:extLst>
              <a:ext uri="{FF2B5EF4-FFF2-40B4-BE49-F238E27FC236}">
                <a16:creationId xmlns:a16="http://schemas.microsoft.com/office/drawing/2014/main" id="{CDB792AC-BD5F-51C3-FFC8-504BAC0CD586}"/>
              </a:ext>
            </a:extLst>
          </p:cNvPr>
          <p:cNvSpPr>
            <a:spLocks noGrp="1"/>
          </p:cNvSpPr>
          <p:nvPr>
            <p:ph idx="1"/>
          </p:nvPr>
        </p:nvSpPr>
        <p:spPr/>
        <p:txBody>
          <a:bodyPr/>
          <a:lstStyle/>
          <a:p>
            <a:pPr algn="just" rtl="0"/>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article is structured as follows: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We begin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with a literature review of the sociological scholarship surrounding the erosion of the institution of marriage,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followed by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introducing the related term of ‘</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mononormativity</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We then describe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central findings of studies that investigated extra-marital affairs.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We proceed to present the methodological aspects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of our study.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We describe the findings</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of our unique content analysis of the socio-cultural texts and narratives that appear on dating websites for the married. </a:t>
            </a:r>
            <a:r>
              <a:rPr lang="en-US" sz="2400" kern="1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We then discuss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the theoretical implications with regard to the role of these sites in repositioning the marriage institution in the contemporary era of post-</a:t>
            </a:r>
            <a:r>
              <a:rPr lang="en-US" sz="2400" kern="100" dirty="0" err="1">
                <a:effectLst/>
                <a:latin typeface="Times New Roman" panose="02020603050405020304" pitchFamily="18" charset="0"/>
                <a:ea typeface="Calibri" panose="020F0502020204030204" pitchFamily="34" charset="0"/>
                <a:cs typeface="Arial" panose="020B0604020202020204" pitchFamily="34" charset="0"/>
              </a:rPr>
              <a:t>familialism</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כותרת תחתונה 3">
            <a:extLst>
              <a:ext uri="{FF2B5EF4-FFF2-40B4-BE49-F238E27FC236}">
                <a16:creationId xmlns:a16="http://schemas.microsoft.com/office/drawing/2014/main" id="{3726590E-72E8-10DD-BFB5-B78CC6FE888B}"/>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13020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a:bodyPr>
          <a:lstStyle/>
          <a:p>
            <a:pPr algn="r"/>
            <a:r>
              <a:rPr lang="he-IL" b="1" dirty="0"/>
              <a:t>איתור ושליפת מאמרים לסקר הספרות</a:t>
            </a:r>
          </a:p>
        </p:txBody>
      </p:sp>
      <p:sp>
        <p:nvSpPr>
          <p:cNvPr id="3" name="מציין מיקום תוכן 2"/>
          <p:cNvSpPr>
            <a:spLocks noGrp="1"/>
          </p:cNvSpPr>
          <p:nvPr>
            <p:ph idx="1"/>
          </p:nvPr>
        </p:nvSpPr>
        <p:spPr>
          <a:xfrm>
            <a:off x="457200" y="1124744"/>
            <a:ext cx="8229600" cy="5001419"/>
          </a:xfrm>
        </p:spPr>
        <p:txBody>
          <a:bodyPr/>
          <a:lstStyle/>
          <a:p>
            <a:r>
              <a:rPr lang="he-IL" dirty="0"/>
              <a:t>איתור מילות מפתח</a:t>
            </a:r>
          </a:p>
          <a:p>
            <a:r>
              <a:rPr lang="he-IL" dirty="0"/>
              <a:t>זיהוי מילים נרדפות למילות המפתח</a:t>
            </a:r>
          </a:p>
          <a:p>
            <a:r>
              <a:rPr lang="he-IL" dirty="0"/>
              <a:t>הצלבת מילות מפתח</a:t>
            </a:r>
          </a:p>
          <a:p>
            <a:r>
              <a:rPr lang="he-IL" dirty="0"/>
              <a:t>זיהוי מחברים מרכזיים בתחום</a:t>
            </a:r>
          </a:p>
          <a:p>
            <a:r>
              <a:rPr lang="he-IL" dirty="0"/>
              <a:t>זיהוי תיאוריות מרכזיות בתחום</a:t>
            </a:r>
          </a:p>
          <a:p>
            <a:r>
              <a:rPr lang="he-IL" dirty="0"/>
              <a:t>הגבלת שנת </a:t>
            </a:r>
            <a:r>
              <a:rPr lang="he-IL" dirty="0" err="1"/>
              <a:t>פירסום</a:t>
            </a:r>
            <a:r>
              <a:rPr lang="he-IL" dirty="0"/>
              <a:t> המאמרים</a:t>
            </a:r>
          </a:p>
          <a:p>
            <a:r>
              <a:rPr lang="he-IL" dirty="0"/>
              <a:t>מעקב אחר המאמרים שציטטו מאמר מסוים</a:t>
            </a:r>
          </a:p>
          <a:p>
            <a:endParaRPr lang="he-IL" dirty="0"/>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5" name="תמונה 4" descr="תוצאת תמונה עבור ‪detective‬‏"/>
          <p:cNvPicPr/>
          <p:nvPr/>
        </p:nvPicPr>
        <p:blipFill>
          <a:blip r:embed="rId2" cstate="print"/>
          <a:srcRect/>
          <a:stretch>
            <a:fillRect/>
          </a:stretch>
        </p:blipFill>
        <p:spPr bwMode="auto">
          <a:xfrm>
            <a:off x="0" y="5157193"/>
            <a:ext cx="1835696" cy="1700808"/>
          </a:xfrm>
          <a:prstGeom prst="rect">
            <a:avLst/>
          </a:prstGeom>
          <a:noFill/>
          <a:ln w="9525">
            <a:noFill/>
            <a:miter lim="800000"/>
            <a:headEnd/>
            <a:tailEnd/>
          </a:ln>
        </p:spPr>
      </p:pic>
    </p:spTree>
    <p:extLst>
      <p:ext uri="{BB962C8B-B14F-4D97-AF65-F5344CB8AC3E}">
        <p14:creationId xmlns:p14="http://schemas.microsoft.com/office/powerpoint/2010/main" val="928512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דגשים בפרק השיטה</a:t>
            </a:r>
          </a:p>
        </p:txBody>
      </p:sp>
      <p:sp>
        <p:nvSpPr>
          <p:cNvPr id="3" name="מציין מיקום תוכן 2"/>
          <p:cNvSpPr>
            <a:spLocks noGrp="1"/>
          </p:cNvSpPr>
          <p:nvPr>
            <p:ph idx="1"/>
          </p:nvPr>
        </p:nvSpPr>
        <p:spPr/>
        <p:txBody>
          <a:bodyPr>
            <a:normAutofit/>
          </a:bodyPr>
          <a:lstStyle/>
          <a:p>
            <a:r>
              <a:rPr lang="he-IL" dirty="0"/>
              <a:t>החלקים השונים המרכיבים את פרק השיטה</a:t>
            </a:r>
          </a:p>
          <a:p>
            <a:r>
              <a:rPr lang="he-IL" dirty="0"/>
              <a:t>דיווח על מדדי מהימנות בין שופטים בניתוח תוכן איכותני, ומדדי מהימנות כל משתנה שנמדד באופן כמותני</a:t>
            </a:r>
          </a:p>
          <a:p>
            <a:r>
              <a:rPr lang="he-IL" dirty="0"/>
              <a:t>הדרישות הנפוצות מכתבי עת ביחס לתוכן פרק השיטה</a:t>
            </a:r>
          </a:p>
          <a:p>
            <a:r>
              <a:rPr lang="he-IL" dirty="0"/>
              <a:t> דברים מהם רצוי להיזהר ולא לכתוב בפרק השיטה</a:t>
            </a:r>
            <a:r>
              <a:rPr lang="he-IL" sz="1100" dirty="0"/>
              <a:t>(תאריכי המחקר)</a:t>
            </a:r>
          </a:p>
          <a:p>
            <a:endParaRPr lang="he-IL" sz="1100" dirty="0"/>
          </a:p>
          <a:p>
            <a:endParaRPr lang="he-IL" sz="1100" dirty="0"/>
          </a:p>
          <a:p>
            <a:endParaRPr lang="he-IL" sz="1100" dirty="0"/>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1396854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6385C2-CA90-BD07-D133-158D636F10D1}"/>
              </a:ext>
            </a:extLst>
          </p:cNvPr>
          <p:cNvSpPr>
            <a:spLocks noGrp="1"/>
          </p:cNvSpPr>
          <p:nvPr>
            <p:ph type="title"/>
          </p:nvPr>
        </p:nvSpPr>
        <p:spPr/>
        <p:txBody>
          <a:bodyPr/>
          <a:lstStyle/>
          <a:p>
            <a:pPr algn="r"/>
            <a:r>
              <a:rPr lang="he-IL" dirty="0"/>
              <a:t>מפגש מספר 3: פרק הממצאים</a:t>
            </a:r>
          </a:p>
        </p:txBody>
      </p:sp>
      <p:sp>
        <p:nvSpPr>
          <p:cNvPr id="3" name="מציין מיקום תוכן 2">
            <a:extLst>
              <a:ext uri="{FF2B5EF4-FFF2-40B4-BE49-F238E27FC236}">
                <a16:creationId xmlns:a16="http://schemas.microsoft.com/office/drawing/2014/main" id="{008DFE15-D9D0-9842-E554-13BCD05A589C}"/>
              </a:ext>
            </a:extLst>
          </p:cNvPr>
          <p:cNvSpPr>
            <a:spLocks noGrp="1"/>
          </p:cNvSpPr>
          <p:nvPr>
            <p:ph idx="1"/>
          </p:nvPr>
        </p:nvSpPr>
        <p:spPr/>
        <p:txBody>
          <a:bodyPr/>
          <a:lstStyle/>
          <a:p>
            <a:r>
              <a:rPr lang="he-IL" dirty="0"/>
              <a:t>אופן הצגת הממצאים </a:t>
            </a:r>
          </a:p>
          <a:p>
            <a:r>
              <a:rPr lang="he-IL" dirty="0"/>
              <a:t>אופנים להמחשת הממצאים מעבר לתיאור מילולי</a:t>
            </a:r>
          </a:p>
          <a:p>
            <a:r>
              <a:rPr lang="he-IL" dirty="0"/>
              <a:t>שזירת פרשנות הממצאים בתוך פרק הממצאים</a:t>
            </a:r>
          </a:p>
          <a:p>
            <a:r>
              <a:rPr lang="he-IL" dirty="0"/>
              <a:t>המספר האידיאלי של ציטוטי מרואיינים / ממצאים אחרים להמחשת כל </a:t>
            </a:r>
            <a:r>
              <a:rPr lang="he-IL" dirty="0" err="1"/>
              <a:t>תימה</a:t>
            </a:r>
            <a:endParaRPr lang="he-IL" dirty="0"/>
          </a:p>
          <a:p>
            <a:r>
              <a:rPr lang="he-IL" dirty="0"/>
              <a:t>דברים מהם רצוי להיזהר ולא לכתוב בפרק הממצאים</a:t>
            </a:r>
          </a:p>
          <a:p>
            <a:endParaRPr lang="he-IL" dirty="0"/>
          </a:p>
        </p:txBody>
      </p:sp>
      <p:sp>
        <p:nvSpPr>
          <p:cNvPr id="4" name="מציין מיקום של כותרת תחתונה 3">
            <a:extLst>
              <a:ext uri="{FF2B5EF4-FFF2-40B4-BE49-F238E27FC236}">
                <a16:creationId xmlns:a16="http://schemas.microsoft.com/office/drawing/2014/main" id="{CDC1D519-A7B1-7ACC-AD32-E9D6763582E4}"/>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36809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116632"/>
            <a:ext cx="8229600" cy="1301006"/>
          </a:xfrm>
        </p:spPr>
        <p:txBody>
          <a:bodyPr>
            <a:normAutofit fontScale="90000"/>
          </a:bodyPr>
          <a:lstStyle/>
          <a:p>
            <a:pPr algn="r"/>
            <a:br>
              <a:rPr lang="he-IL" sz="4900" b="1" dirty="0"/>
            </a:br>
            <a:r>
              <a:rPr lang="he-IL" sz="4900" b="1" dirty="0"/>
              <a:t>בין נתונים לפרשנות</a:t>
            </a:r>
            <a:r>
              <a:rPr lang="en-US" sz="4900" b="1" dirty="0"/>
              <a:t>: </a:t>
            </a:r>
            <a:r>
              <a:rPr lang="he-IL" sz="4900" b="1" dirty="0"/>
              <a:t>פרק הממצאים</a:t>
            </a:r>
            <a:br>
              <a:rPr lang="en-US" sz="4900" dirty="0"/>
            </a:br>
            <a:endParaRPr lang="he-IL" sz="4900" dirty="0"/>
          </a:p>
        </p:txBody>
      </p:sp>
      <p:sp>
        <p:nvSpPr>
          <p:cNvPr id="3" name="מציין מיקום תוכן 2"/>
          <p:cNvSpPr>
            <a:spLocks noGrp="1"/>
          </p:cNvSpPr>
          <p:nvPr>
            <p:ph idx="1"/>
          </p:nvPr>
        </p:nvSpPr>
        <p:spPr>
          <a:xfrm>
            <a:off x="457200" y="908720"/>
            <a:ext cx="8229600" cy="5217443"/>
          </a:xfrm>
        </p:spPr>
        <p:txBody>
          <a:bodyPr>
            <a:normAutofit lnSpcReduction="10000"/>
          </a:bodyPr>
          <a:lstStyle/>
          <a:p>
            <a:endParaRPr lang="he-IL" dirty="0">
              <a:cs typeface="+mj-cs"/>
            </a:endParaRPr>
          </a:p>
          <a:p>
            <a:r>
              <a:rPr lang="he-IL" dirty="0">
                <a:cs typeface="+mj-cs"/>
              </a:rPr>
              <a:t>שילוב המובאות והציטוטים הגולמיים (מהמרואיינים או מטקסטים וכו') בטקסט הפרשני של הכותב, תוך שזירת מושגים מקצועיים והתדיינות עם מחקרים דומים;</a:t>
            </a:r>
            <a:endParaRPr lang="en-US" dirty="0">
              <a:cs typeface="+mj-cs"/>
            </a:endParaRPr>
          </a:p>
          <a:p>
            <a:r>
              <a:rPr lang="he-IL" dirty="0">
                <a:cs typeface="+mj-cs"/>
              </a:rPr>
              <a:t>האופן והמינון האופטימאלי לציטוטי מרואיינים או ניתוח תכנים כתובים/חזותיים</a:t>
            </a:r>
            <a:endParaRPr lang="en-US" dirty="0">
              <a:cs typeface="+mj-cs"/>
            </a:endParaRPr>
          </a:p>
          <a:p>
            <a:r>
              <a:rPr lang="he-IL" dirty="0">
                <a:cs typeface="+mj-cs"/>
              </a:rPr>
              <a:t>חלוקת פרק הממצאים לתתי פרקים</a:t>
            </a:r>
          </a:p>
          <a:p>
            <a:pPr>
              <a:buNone/>
            </a:pPr>
            <a:r>
              <a:rPr lang="he-IL" dirty="0">
                <a:cs typeface="+mj-cs"/>
              </a:rPr>
              <a:t> על פי </a:t>
            </a:r>
            <a:r>
              <a:rPr lang="he-IL" dirty="0" err="1">
                <a:cs typeface="+mj-cs"/>
              </a:rPr>
              <a:t>תימות</a:t>
            </a:r>
            <a:r>
              <a:rPr lang="he-IL" dirty="0">
                <a:cs typeface="+mj-cs"/>
              </a:rPr>
              <a:t>; </a:t>
            </a:r>
            <a:r>
              <a:rPr lang="he-IL" dirty="0" err="1">
                <a:cs typeface="+mj-cs"/>
              </a:rPr>
              <a:t>איזכורן</a:t>
            </a:r>
            <a:r>
              <a:rPr lang="he-IL" dirty="0">
                <a:cs typeface="+mj-cs"/>
              </a:rPr>
              <a:t> בתחילת הפרק;</a:t>
            </a:r>
          </a:p>
          <a:p>
            <a:pPr>
              <a:buNone/>
            </a:pPr>
            <a:r>
              <a:rPr lang="he-IL" dirty="0">
                <a:cs typeface="+mj-cs"/>
              </a:rPr>
              <a:t> אשכולות </a:t>
            </a:r>
            <a:r>
              <a:rPr lang="he-IL" dirty="0" err="1">
                <a:cs typeface="+mj-cs"/>
              </a:rPr>
              <a:t>תימות</a:t>
            </a:r>
            <a:r>
              <a:rPr lang="he-IL" dirty="0">
                <a:cs typeface="+mj-cs"/>
              </a:rPr>
              <a:t>;  וסיכום אינטגרטיבי</a:t>
            </a:r>
          </a:p>
          <a:p>
            <a:pPr>
              <a:buNone/>
            </a:pPr>
            <a:r>
              <a:rPr lang="he-IL" dirty="0">
                <a:cs typeface="+mj-cs"/>
              </a:rPr>
              <a:t> בסוף הפרק תוך השוואתן</a:t>
            </a:r>
            <a:endParaRPr lang="en-US" dirty="0">
              <a:cs typeface="+mj-cs"/>
            </a:endParaRPr>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6" name="תמונה 5" descr="Related image"/>
          <p:cNvPicPr/>
          <p:nvPr/>
        </p:nvPicPr>
        <p:blipFill>
          <a:blip r:embed="rId2" cstate="print"/>
          <a:srcRect/>
          <a:stretch>
            <a:fillRect/>
          </a:stretch>
        </p:blipFill>
        <p:spPr bwMode="auto">
          <a:xfrm>
            <a:off x="-324544" y="4365104"/>
            <a:ext cx="3491880" cy="249289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274638"/>
            <a:ext cx="5698976" cy="1143000"/>
          </a:xfrm>
        </p:spPr>
        <p:txBody>
          <a:bodyPr/>
          <a:lstStyle/>
          <a:p>
            <a:r>
              <a:rPr lang="he-IL" b="1" dirty="0"/>
              <a:t>'החייאת' הממצאים</a:t>
            </a:r>
          </a:p>
        </p:txBody>
      </p:sp>
      <p:sp>
        <p:nvSpPr>
          <p:cNvPr id="3" name="מציין מיקום תוכן 2"/>
          <p:cNvSpPr>
            <a:spLocks noGrp="1"/>
          </p:cNvSpPr>
          <p:nvPr>
            <p:ph idx="1"/>
          </p:nvPr>
        </p:nvSpPr>
        <p:spPr>
          <a:xfrm>
            <a:off x="457200" y="1772816"/>
            <a:ext cx="8229600" cy="4608512"/>
          </a:xfrm>
        </p:spPr>
        <p:txBody>
          <a:bodyPr>
            <a:normAutofit/>
          </a:bodyPr>
          <a:lstStyle/>
          <a:p>
            <a:pPr algn="just">
              <a:buNone/>
            </a:pPr>
            <a:r>
              <a:rPr lang="he-IL" dirty="0"/>
              <a:t>   </a:t>
            </a:r>
            <a:r>
              <a:rPr lang="he-IL" dirty="0">
                <a:cs typeface="+mj-cs"/>
              </a:rPr>
              <a:t>על מנת לסחוף את הקורא לתוכן</a:t>
            </a:r>
          </a:p>
          <a:p>
            <a:pPr algn="just">
              <a:buNone/>
            </a:pPr>
            <a:r>
              <a:rPr lang="he-IL" dirty="0">
                <a:cs typeface="+mj-cs"/>
              </a:rPr>
              <a:t>   המאמר ולשכנעו בנכונות הפרשנות של </a:t>
            </a:r>
          </a:p>
          <a:p>
            <a:pPr algn="just">
              <a:buNone/>
            </a:pPr>
            <a:r>
              <a:rPr lang="he-IL" dirty="0">
                <a:cs typeface="+mj-cs"/>
              </a:rPr>
              <a:t>   הכותב, רצוי להציג דוגמאות באופן ויטאלי:</a:t>
            </a:r>
          </a:p>
          <a:p>
            <a:pPr algn="just">
              <a:buNone/>
            </a:pPr>
            <a:r>
              <a:rPr lang="he-IL" dirty="0">
                <a:cs typeface="+mj-cs"/>
              </a:rPr>
              <a:t>   -הצגת תרחישים או </a:t>
            </a:r>
            <a:r>
              <a:rPr lang="he-IL" dirty="0" err="1">
                <a:cs typeface="+mj-cs"/>
              </a:rPr>
              <a:t>נארטיבות</a:t>
            </a:r>
            <a:r>
              <a:rPr lang="he-IL" dirty="0">
                <a:cs typeface="+mj-cs"/>
              </a:rPr>
              <a:t> בדיוניות אך אופייניות לאלו שהתקבלו בפועל</a:t>
            </a:r>
          </a:p>
          <a:p>
            <a:pPr algn="just">
              <a:buNone/>
            </a:pPr>
            <a:r>
              <a:rPr lang="he-IL" dirty="0">
                <a:cs typeface="+mj-cs"/>
              </a:rPr>
              <a:t>   - </a:t>
            </a:r>
            <a:r>
              <a:rPr lang="he-IL" dirty="0" err="1">
                <a:cs typeface="+mj-cs"/>
              </a:rPr>
              <a:t>פמיליאריזציה</a:t>
            </a:r>
            <a:r>
              <a:rPr lang="he-IL" dirty="0">
                <a:cs typeface="+mj-cs"/>
              </a:rPr>
              <a:t> עם המרואיינים ואמון במחבר על ידי מתן שמות בדויים וכן פרטים נוספים כמו גיל, מצב משפחתי</a:t>
            </a:r>
          </a:p>
          <a:p>
            <a:pPr>
              <a:buNone/>
            </a:pPr>
            <a:endParaRPr lang="he-IL" dirty="0"/>
          </a:p>
          <a:p>
            <a:pPr>
              <a:buNone/>
            </a:pPr>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6" name="תמונה 5" descr="Image result for article writing"/>
          <p:cNvPicPr/>
          <p:nvPr/>
        </p:nvPicPr>
        <p:blipFill>
          <a:blip r:embed="rId2" cstate="print"/>
          <a:srcRect/>
          <a:stretch>
            <a:fillRect/>
          </a:stretch>
        </p:blipFill>
        <p:spPr bwMode="auto">
          <a:xfrm>
            <a:off x="0" y="0"/>
            <a:ext cx="2915816" cy="29249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1AB12F-B572-1FFC-54D0-44EC4C4CCC16}"/>
              </a:ext>
            </a:extLst>
          </p:cNvPr>
          <p:cNvSpPr>
            <a:spLocks noGrp="1"/>
          </p:cNvSpPr>
          <p:nvPr>
            <p:ph type="ftr" sz="quarter" idx="11"/>
          </p:nvPr>
        </p:nvSpPr>
        <p:spPr/>
        <p:txBody>
          <a:bodyPr/>
          <a:lstStyle/>
          <a:p>
            <a:r>
              <a:rPr lang="he-IL"/>
              <a:t>כל הזכויות שמורות לד"ר יערית בוקק-כהן</a:t>
            </a:r>
          </a:p>
        </p:txBody>
      </p:sp>
      <p:pic>
        <p:nvPicPr>
          <p:cNvPr id="4" name="Picture 3">
            <a:extLst>
              <a:ext uri="{FF2B5EF4-FFF2-40B4-BE49-F238E27FC236}">
                <a16:creationId xmlns:a16="http://schemas.microsoft.com/office/drawing/2014/main" id="{7C997716-0388-DA03-6C21-992CAE081D6E}"/>
              </a:ext>
            </a:extLst>
          </p:cNvPr>
          <p:cNvPicPr>
            <a:picLocks noChangeAspect="1"/>
          </p:cNvPicPr>
          <p:nvPr/>
        </p:nvPicPr>
        <p:blipFill>
          <a:blip r:embed="rId2"/>
          <a:stretch>
            <a:fillRect/>
          </a:stretch>
        </p:blipFill>
        <p:spPr>
          <a:xfrm>
            <a:off x="0" y="2391481"/>
            <a:ext cx="9144000" cy="2075038"/>
          </a:xfrm>
          <a:prstGeom prst="rect">
            <a:avLst/>
          </a:prstGeom>
        </p:spPr>
      </p:pic>
    </p:spTree>
    <p:extLst>
      <p:ext uri="{BB962C8B-B14F-4D97-AF65-F5344CB8AC3E}">
        <p14:creationId xmlns:p14="http://schemas.microsoft.com/office/powerpoint/2010/main" val="3534291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אומנות כתיבת הדיון</a:t>
            </a:r>
          </a:p>
        </p:txBody>
      </p:sp>
      <p:sp>
        <p:nvSpPr>
          <p:cNvPr id="3" name="מציין מיקום תוכן 2"/>
          <p:cNvSpPr>
            <a:spLocks noGrp="1"/>
          </p:cNvSpPr>
          <p:nvPr>
            <p:ph idx="1"/>
          </p:nvPr>
        </p:nvSpPr>
        <p:spPr/>
        <p:txBody>
          <a:bodyPr>
            <a:normAutofit fontScale="92500" lnSpcReduction="10000"/>
          </a:bodyPr>
          <a:lstStyle/>
          <a:p>
            <a:r>
              <a:rPr lang="he-IL" dirty="0"/>
              <a:t>כיצד להתדיין עם הממצאים בשילוב המושגים התיאורטיים?</a:t>
            </a:r>
          </a:p>
          <a:p>
            <a:r>
              <a:rPr lang="he-IL" dirty="0"/>
              <a:t>כיצד המחקר הנוכחי תורם להרחבת תיאוריה ושכלולה, ו/או מציג חידוש לתיאוריה או מושג תיאורטי חדש</a:t>
            </a:r>
          </a:p>
          <a:p>
            <a:r>
              <a:rPr lang="he-IL" dirty="0"/>
              <a:t>מיקום בפרק הדיון וניסוח תרומת וחידוש המחקר</a:t>
            </a:r>
          </a:p>
          <a:p>
            <a:r>
              <a:rPr lang="he-IL" dirty="0"/>
              <a:t>הוספת המלצות יישומיות </a:t>
            </a:r>
            <a:r>
              <a:rPr lang="he-IL" sz="1300" dirty="0"/>
              <a:t>[בתחומי הדעת היישומיים]</a:t>
            </a:r>
          </a:p>
          <a:p>
            <a:r>
              <a:rPr lang="he-IL" dirty="0"/>
              <a:t>האם להוסיף פרק מסכם 'מסקנות'? </a:t>
            </a:r>
          </a:p>
          <a:p>
            <a:r>
              <a:rPr lang="he-IL" dirty="0"/>
              <a:t>מגבלות המחקר- ממה להיזהר?</a:t>
            </a:r>
          </a:p>
          <a:p>
            <a:r>
              <a:rPr lang="he-IL" dirty="0"/>
              <a:t>המלצות למחקרי המשך- ממה להיזהר?</a:t>
            </a:r>
          </a:p>
          <a:p>
            <a:r>
              <a:rPr lang="he-IL" dirty="0"/>
              <a:t>המשפט המסיים את המאמר וחשיבותו</a:t>
            </a:r>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490066"/>
          </a:xfrm>
        </p:spPr>
        <p:txBody>
          <a:bodyPr>
            <a:normAutofit fontScale="90000"/>
          </a:bodyPr>
          <a:lstStyle/>
          <a:p>
            <a:pPr algn="r"/>
            <a:r>
              <a:rPr lang="he-IL" b="1" dirty="0"/>
              <a:t>מטרת הדיון</a:t>
            </a:r>
          </a:p>
        </p:txBody>
      </p:sp>
      <p:sp>
        <p:nvSpPr>
          <p:cNvPr id="3" name="מציין מיקום תוכן 2"/>
          <p:cNvSpPr>
            <a:spLocks noGrp="1"/>
          </p:cNvSpPr>
          <p:nvPr>
            <p:ph idx="1"/>
          </p:nvPr>
        </p:nvSpPr>
        <p:spPr>
          <a:xfrm>
            <a:off x="457200" y="836712"/>
            <a:ext cx="8229600" cy="5289451"/>
          </a:xfrm>
        </p:spPr>
        <p:txBody>
          <a:bodyPr>
            <a:normAutofit/>
          </a:bodyPr>
          <a:lstStyle/>
          <a:p>
            <a:r>
              <a:rPr lang="he-IL" dirty="0">
                <a:cs typeface="+mj-cs"/>
              </a:rPr>
              <a:t>בדיון ניתנת פרשנות לכלל </a:t>
            </a:r>
            <a:r>
              <a:rPr lang="he-IL" dirty="0" err="1">
                <a:cs typeface="+mj-cs"/>
              </a:rPr>
              <a:t>התימות</a:t>
            </a:r>
            <a:r>
              <a:rPr lang="he-IL" dirty="0">
                <a:cs typeface="+mj-cs"/>
              </a:rPr>
              <a:t> והממצאים במבט יותר כוללני, תוך הצבעה על מסגרת תיאורטית [אחת או יותר] ידועה התואמת את הממצאים, שהוצגה במבוא ושוכללה כאן או מוצעת לראשונה בדיון</a:t>
            </a:r>
          </a:p>
          <a:p>
            <a:r>
              <a:rPr lang="he-IL" dirty="0">
                <a:cs typeface="+mj-cs"/>
              </a:rPr>
              <a:t>הדיון הינו הפרק החשוב ביותר במאמר, היות והוא 'מתכתב' עם המחקרים והתיאוריות שהוצגו במבוא, תוך שילוב התובנות מממצאי המחקר הנוכחי לכדי חידוש תיאורטי [</a:t>
            </a:r>
            <a:r>
              <a:rPr lang="he-IL" dirty="0" err="1">
                <a:cs typeface="+mj-cs"/>
              </a:rPr>
              <a:t>גירסא</a:t>
            </a:r>
            <a:r>
              <a:rPr lang="he-IL" dirty="0">
                <a:cs typeface="+mj-cs"/>
              </a:rPr>
              <a:t>/ נדבך נוסף לתיאוריה]</a:t>
            </a:r>
          </a:p>
          <a:p>
            <a:r>
              <a:rPr lang="he-IL" dirty="0">
                <a:cs typeface="+mj-cs"/>
              </a:rPr>
              <a:t>מדגיש את ייחודיות וחשיבות המחקר</a:t>
            </a:r>
          </a:p>
          <a:p>
            <a:pPr>
              <a:buNone/>
            </a:pPr>
            <a:r>
              <a:rPr lang="he-IL" dirty="0">
                <a:cs typeface="+mj-cs"/>
              </a:rPr>
              <a:t>   ותרומתו לדיסציפלינה</a:t>
            </a:r>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5" name="תמונה 4" descr="תוצאת תמונה עבור ‪article‬‏"/>
          <p:cNvPicPr/>
          <p:nvPr/>
        </p:nvPicPr>
        <p:blipFill>
          <a:blip r:embed="rId2" cstate="print"/>
          <a:srcRect/>
          <a:stretch>
            <a:fillRect/>
          </a:stretch>
        </p:blipFill>
        <p:spPr bwMode="auto">
          <a:xfrm>
            <a:off x="0" y="4725144"/>
            <a:ext cx="2915816" cy="213285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sz="4900" b="1" dirty="0"/>
              <a:t>מהובלת מחקר להובלת שיח </a:t>
            </a:r>
            <a:br>
              <a:rPr lang="en-US" dirty="0"/>
            </a:br>
            <a:endParaRPr lang="he-IL" dirty="0"/>
          </a:p>
        </p:txBody>
      </p:sp>
      <p:sp>
        <p:nvSpPr>
          <p:cNvPr id="3" name="מציין מיקום תוכן 2"/>
          <p:cNvSpPr>
            <a:spLocks noGrp="1"/>
          </p:cNvSpPr>
          <p:nvPr>
            <p:ph idx="1"/>
          </p:nvPr>
        </p:nvSpPr>
        <p:spPr>
          <a:xfrm>
            <a:off x="457200" y="1124744"/>
            <a:ext cx="8229600" cy="5001419"/>
          </a:xfrm>
        </p:spPr>
        <p:txBody>
          <a:bodyPr>
            <a:normAutofit lnSpcReduction="10000"/>
          </a:bodyPr>
          <a:lstStyle/>
          <a:p>
            <a:pPr>
              <a:buNone/>
            </a:pPr>
            <a:r>
              <a:rPr lang="he-IL" dirty="0"/>
              <a:t>   </a:t>
            </a:r>
            <a:r>
              <a:rPr lang="he-IL" dirty="0">
                <a:cs typeface="+mj-cs"/>
              </a:rPr>
              <a:t>- בדיון לא מציגים ציטוטים או נתונים סטטיסטיים</a:t>
            </a:r>
          </a:p>
          <a:p>
            <a:pPr>
              <a:buNone/>
            </a:pPr>
            <a:r>
              <a:rPr lang="he-IL" dirty="0">
                <a:cs typeface="+mj-cs"/>
              </a:rPr>
              <a:t>- עלייה בדיון לרמה אנאליטית יותר גבוהה וכוללנית מהרמה שהוצגה בפרק הממצאים וקישור הממצאים ומשמעותם לסוגיות כוללניות יותר (כגון: תורשה מול סביבה; </a:t>
            </a:r>
            <a:r>
              <a:rPr lang="en-US" dirty="0">
                <a:cs typeface="+mj-cs"/>
              </a:rPr>
              <a:t>agency vs. structure  </a:t>
            </a:r>
            <a:r>
              <a:rPr lang="he-IL" dirty="0">
                <a:cs typeface="+mj-cs"/>
              </a:rPr>
              <a:t> , אבולוציה מול תרבות וסוציאליזציה וכד')</a:t>
            </a:r>
          </a:p>
          <a:p>
            <a:pPr>
              <a:buNone/>
            </a:pPr>
            <a:r>
              <a:rPr lang="he-IL" dirty="0">
                <a:cs typeface="+mj-cs"/>
              </a:rPr>
              <a:t>   -השלכות יישומיות- אידיאליות או ריאליות</a:t>
            </a:r>
          </a:p>
          <a:p>
            <a:pPr>
              <a:buNone/>
            </a:pPr>
            <a:r>
              <a:rPr lang="he-IL" dirty="0">
                <a:cs typeface="+mj-cs"/>
              </a:rPr>
              <a:t>   -מחקרים עתידיים- ממה להיזהר בהצעות לגביהם!</a:t>
            </a:r>
            <a:endParaRPr lang="en-US" dirty="0">
              <a:cs typeface="+mj-cs"/>
            </a:endParaRPr>
          </a:p>
          <a:p>
            <a:pPr>
              <a:buNone/>
            </a:pPr>
            <a:r>
              <a:rPr lang="he-IL" dirty="0">
                <a:cs typeface="+mj-cs"/>
              </a:rPr>
              <a:t>   -מגבלות המחקר - מינון וחומרה!</a:t>
            </a:r>
          </a:p>
          <a:p>
            <a:pPr>
              <a:buNone/>
            </a:pPr>
            <a:r>
              <a:rPr lang="he-IL" dirty="0"/>
              <a:t>   </a:t>
            </a:r>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7" name="תמונה 6" descr="Image result for article writing"/>
          <p:cNvPicPr/>
          <p:nvPr/>
        </p:nvPicPr>
        <p:blipFill>
          <a:blip r:embed="rId2" cstate="print"/>
          <a:srcRect/>
          <a:stretch>
            <a:fillRect/>
          </a:stretch>
        </p:blipFill>
        <p:spPr bwMode="auto">
          <a:xfrm>
            <a:off x="0" y="5085184"/>
            <a:ext cx="2051720" cy="177281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23EA80-CEA2-4D49-9851-E3962C880F47}"/>
              </a:ext>
            </a:extLst>
          </p:cNvPr>
          <p:cNvSpPr>
            <a:spLocks noGrp="1"/>
          </p:cNvSpPr>
          <p:nvPr>
            <p:ph type="body" idx="1"/>
          </p:nvPr>
        </p:nvSpPr>
        <p:spPr/>
        <p:txBody>
          <a:bodyPr/>
          <a:lstStyle/>
          <a:p>
            <a:r>
              <a:rPr lang="he-IL" dirty="0"/>
              <a:t>מגבלות מחקר 'קטלניות'</a:t>
            </a:r>
          </a:p>
        </p:txBody>
      </p:sp>
      <p:sp>
        <p:nvSpPr>
          <p:cNvPr id="4" name="Text Placeholder 3">
            <a:extLst>
              <a:ext uri="{FF2B5EF4-FFF2-40B4-BE49-F238E27FC236}">
                <a16:creationId xmlns:a16="http://schemas.microsoft.com/office/drawing/2014/main" id="{7DA96BE1-085A-F125-4E44-5F91FA818357}"/>
              </a:ext>
            </a:extLst>
          </p:cNvPr>
          <p:cNvSpPr>
            <a:spLocks noGrp="1"/>
          </p:cNvSpPr>
          <p:nvPr>
            <p:ph type="body" sz="half" idx="3"/>
          </p:nvPr>
        </p:nvSpPr>
        <p:spPr/>
        <p:txBody>
          <a:bodyPr/>
          <a:lstStyle/>
          <a:p>
            <a:r>
              <a:rPr lang="he-IL" dirty="0"/>
              <a:t>מגבלות מחקר סבירות</a:t>
            </a:r>
          </a:p>
        </p:txBody>
      </p:sp>
      <p:sp>
        <p:nvSpPr>
          <p:cNvPr id="5" name="Content Placeholder 4">
            <a:extLst>
              <a:ext uri="{FF2B5EF4-FFF2-40B4-BE49-F238E27FC236}">
                <a16:creationId xmlns:a16="http://schemas.microsoft.com/office/drawing/2014/main" id="{CEEAF51B-BA11-5184-3607-04ED6AF3FD29}"/>
              </a:ext>
            </a:extLst>
          </p:cNvPr>
          <p:cNvSpPr>
            <a:spLocks noGrp="1"/>
          </p:cNvSpPr>
          <p:nvPr>
            <p:ph sz="quarter" idx="2"/>
          </p:nvPr>
        </p:nvSpPr>
        <p:spPr/>
        <p:txBody>
          <a:bodyPr/>
          <a:lstStyle/>
          <a:p>
            <a:r>
              <a:rPr lang="he-IL" dirty="0"/>
              <a:t>יציגות המדגם לאוכלוסיה ממנה נלקח</a:t>
            </a:r>
          </a:p>
          <a:p>
            <a:r>
              <a:rPr lang="he-IL" dirty="0"/>
              <a:t>הבדלים בין תרבותיים </a:t>
            </a:r>
            <a:r>
              <a:rPr lang="he-IL" sz="1200" dirty="0"/>
              <a:t>(למעט לכתבי עת המתמחים בחקר תרבויות)</a:t>
            </a:r>
          </a:p>
          <a:p>
            <a:r>
              <a:rPr lang="he-IL" dirty="0"/>
              <a:t>המחקר נערך בתקופה מיוחדת / בתנאים מיוחדים שלא יחזרו שוב </a:t>
            </a:r>
            <a:r>
              <a:rPr lang="he-IL" sz="1200" dirty="0"/>
              <a:t>(קורונה? </a:t>
            </a:r>
            <a:r>
              <a:rPr lang="he-IL" sz="1200"/>
              <a:t>לדוג' </a:t>
            </a:r>
            <a:r>
              <a:rPr lang="he-IL" sz="1200" dirty="0"/>
              <a:t>אלימות כלפי אחיות בתקופת קורונה)</a:t>
            </a:r>
          </a:p>
          <a:p>
            <a:r>
              <a:rPr lang="he-IL" dirty="0"/>
              <a:t>היעדר השוואה או בחינה של שאלות שניתן לבחון מהנתונים הקיימים</a:t>
            </a:r>
          </a:p>
        </p:txBody>
      </p:sp>
      <p:sp>
        <p:nvSpPr>
          <p:cNvPr id="6" name="Content Placeholder 5">
            <a:extLst>
              <a:ext uri="{FF2B5EF4-FFF2-40B4-BE49-F238E27FC236}">
                <a16:creationId xmlns:a16="http://schemas.microsoft.com/office/drawing/2014/main" id="{EF0AFF26-7E60-2789-5ADF-984A2B752E53}"/>
              </a:ext>
            </a:extLst>
          </p:cNvPr>
          <p:cNvSpPr>
            <a:spLocks noGrp="1"/>
          </p:cNvSpPr>
          <p:nvPr>
            <p:ph sz="quarter" idx="4"/>
          </p:nvPr>
        </p:nvSpPr>
        <p:spPr/>
        <p:txBody>
          <a:bodyPr/>
          <a:lstStyle/>
          <a:p>
            <a:r>
              <a:rPr lang="he-IL" dirty="0"/>
              <a:t>גודל המדגם</a:t>
            </a:r>
          </a:p>
          <a:p>
            <a:r>
              <a:rPr lang="he-IL" dirty="0"/>
              <a:t>המחקר נערך רק על </a:t>
            </a:r>
            <a:r>
              <a:rPr lang="en-US" dirty="0"/>
              <a:t>X</a:t>
            </a:r>
            <a:r>
              <a:rPr lang="he-IL" dirty="0"/>
              <a:t> (לדוגמא נשים; צעירים)</a:t>
            </a:r>
          </a:p>
          <a:p>
            <a:r>
              <a:rPr lang="he-IL" dirty="0"/>
              <a:t>אפקט הרצייה החברתית</a:t>
            </a:r>
          </a:p>
          <a:p>
            <a:r>
              <a:rPr lang="he-IL" dirty="0"/>
              <a:t>אפקט הברירה העצמית</a:t>
            </a:r>
          </a:p>
          <a:p>
            <a:r>
              <a:rPr lang="he-IL" dirty="0"/>
              <a:t>קשר מוטל בספק בין עמדות להתנהגות בפועל</a:t>
            </a:r>
          </a:p>
        </p:txBody>
      </p:sp>
      <p:sp>
        <p:nvSpPr>
          <p:cNvPr id="7" name="Footer Placeholder 6">
            <a:extLst>
              <a:ext uri="{FF2B5EF4-FFF2-40B4-BE49-F238E27FC236}">
                <a16:creationId xmlns:a16="http://schemas.microsoft.com/office/drawing/2014/main" id="{759FFCD1-F9CF-418F-DB25-10BD31503E12}"/>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87940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E107E6-0F9F-A56D-87CB-00920A536C85}"/>
              </a:ext>
            </a:extLst>
          </p:cNvPr>
          <p:cNvSpPr>
            <a:spLocks noGrp="1"/>
          </p:cNvSpPr>
          <p:nvPr>
            <p:ph type="title"/>
          </p:nvPr>
        </p:nvSpPr>
        <p:spPr/>
        <p:txBody>
          <a:bodyPr>
            <a:normAutofit fontScale="90000"/>
          </a:bodyPr>
          <a:lstStyle/>
          <a:p>
            <a:pPr algn="r" rtl="1">
              <a:lnSpc>
                <a:spcPct val="107000"/>
              </a:lnSpc>
              <a:spcAft>
                <a:spcPts val="800"/>
              </a:spcAft>
            </a:pPr>
            <a:r>
              <a:rPr lang="he-IL" sz="2700" b="1" dirty="0">
                <a:effectLst/>
                <a:latin typeface="Calibri" panose="020F0502020204030204" pitchFamily="34" charset="0"/>
                <a:ea typeface="Calibri" panose="020F0502020204030204" pitchFamily="34" charset="0"/>
                <a:cs typeface="Arial" panose="020B0604020202020204" pitchFamily="34" charset="0"/>
              </a:rPr>
              <a:t>שבלונה לפרק הדיון במאמר</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id="{1AA05651-56FD-EB01-3822-A103B44906CE}"/>
              </a:ext>
            </a:extLst>
          </p:cNvPr>
          <p:cNvSpPr>
            <a:spLocks noGrp="1"/>
          </p:cNvSpPr>
          <p:nvPr>
            <p:ph idx="1"/>
          </p:nvPr>
        </p:nvSpPr>
        <p:spPr/>
        <p:txBody>
          <a:bodyPr>
            <a:normAutofit lnSpcReduction="10000"/>
          </a:bodyPr>
          <a:lstStyle/>
          <a:p>
            <a:r>
              <a:rPr lang="he-IL" sz="3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סיכום הממצאים ללא מספרים ומענה על שאלות/השערות המחקר</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he-IL" sz="32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כיצד הממצאים תואמים ו/או סותרים ממצאי מחקרים קודמים בתחום, ואם סותרים, מדוע לפי הערכת המחבר (לדוגמא כלי מדידה שונים, הבדלי תרבות )</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he-IL" sz="32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ההשלכות התיאורטיות ו/או היישומיות הנובעות מהממצאים</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he-IL" sz="32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פיסקה על מגבלות המחקר</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he-IL" sz="3200" dirty="0">
                <a:effectLst/>
                <a:highlight>
                  <a:srgbClr val="FF00FF"/>
                </a:highlight>
                <a:latin typeface="Calibri" panose="020F0502020204030204" pitchFamily="34" charset="0"/>
                <a:ea typeface="Calibri" panose="020F0502020204030204" pitchFamily="34" charset="0"/>
                <a:cs typeface="Arial" panose="020B0604020202020204" pitchFamily="34" charset="0"/>
              </a:rPr>
              <a:t>פיסקה על הצעות למחקרי המשך</a:t>
            </a:r>
            <a:br>
              <a:rPr lang="en-US" sz="32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4" name="מציין מיקום של כותרת תחתונה 3">
            <a:extLst>
              <a:ext uri="{FF2B5EF4-FFF2-40B4-BE49-F238E27FC236}">
                <a16:creationId xmlns:a16="http://schemas.microsoft.com/office/drawing/2014/main" id="{B9A9CCDC-E913-8188-AE54-1A01D01A4BC5}"/>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3861805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856A46-8235-6A68-06D4-C87B62986CF4}"/>
              </a:ext>
            </a:extLst>
          </p:cNvPr>
          <p:cNvSpPr>
            <a:spLocks noGrp="1"/>
          </p:cNvSpPr>
          <p:nvPr>
            <p:ph type="title"/>
          </p:nvPr>
        </p:nvSpPr>
        <p:spPr/>
        <p:txBody>
          <a:bodyPr>
            <a:normAutofit fontScale="90000"/>
          </a:bodyPr>
          <a:lstStyle/>
          <a:p>
            <a:pPr algn="r"/>
            <a:r>
              <a:rPr lang="he-IL" sz="3100" b="1" dirty="0">
                <a:effectLst/>
                <a:latin typeface="Calibri" panose="020F0502020204030204" pitchFamily="34" charset="0"/>
                <a:ea typeface="Calibri" panose="020F0502020204030204" pitchFamily="34" charset="0"/>
                <a:cs typeface="Arial" panose="020B0604020202020204" pitchFamily="34" charset="0"/>
              </a:rPr>
              <a:t>דיון</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id="{4FB88147-4DBA-E535-BBA1-0B4F23FF6F3E}"/>
              </a:ext>
            </a:extLst>
          </p:cNvPr>
          <p:cNvSpPr>
            <a:spLocks noGrp="1"/>
          </p:cNvSpPr>
          <p:nvPr>
            <p:ph idx="1"/>
          </p:nvPr>
        </p:nvSpPr>
        <p:spPr/>
        <p:txBody>
          <a:bodyPr>
            <a:normAutofit fontScale="92500" lnSpcReduction="10000"/>
          </a:bodyPr>
          <a:lstStyle/>
          <a:p>
            <a:pPr algn="r" rtl="1">
              <a:lnSpc>
                <a:spcPct val="107000"/>
              </a:lnSpc>
              <a:spcAft>
                <a:spcPts val="800"/>
              </a:spcAft>
            </a:pPr>
            <a:r>
              <a:rPr lang="he-IL"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מחקר זה ביקש לבחון את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הממצאים העלו כי </a:t>
            </a:r>
            <a:r>
              <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XXX</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he-IL" sz="1800" dirty="0">
                <a:effectLst/>
                <a:latin typeface="Arial" panose="020B0604020202020204" pitchFamily="34" charset="0"/>
                <a:ea typeface="Calibri" panose="020F0502020204030204" pitchFamily="34" charset="0"/>
                <a:cs typeface="Arial" panose="020B0604020202020204" pitchFamily="34" charset="0"/>
              </a:rPr>
              <a:t> </a:t>
            </a:r>
            <a:r>
              <a:rPr lang="he-IL"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[סקירה ממבט על הממצאים ומענה לכל אחת משאלות והשערות המחקר בקצרה ללא </a:t>
            </a:r>
            <a:r>
              <a:rPr lang="he-IL" sz="1800" dirty="0" err="1">
                <a:effectLst/>
                <a:highlight>
                  <a:srgbClr val="FFFF00"/>
                </a:highlight>
                <a:latin typeface="Arial" panose="020B0604020202020204" pitchFamily="34" charset="0"/>
                <a:ea typeface="Calibri" panose="020F0502020204030204" pitchFamily="34" charset="0"/>
                <a:cs typeface="Arial" panose="020B0604020202020204" pitchFamily="34" charset="0"/>
              </a:rPr>
              <a:t>איזכור</a:t>
            </a:r>
            <a:r>
              <a:rPr lang="he-IL"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 נתונים מספריים בכלל]</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בדומה לממצאיהם של </a:t>
            </a: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מחקר זה הראה כי </a:t>
            </a: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יתרה מכך, נמצא כי </a:t>
            </a: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a:t>
            </a:r>
            <a:r>
              <a:rPr lang="he-IL" sz="1800" dirty="0">
                <a:effectLst/>
                <a:latin typeface="Calibri" panose="020F0502020204030204" pitchFamily="34" charset="0"/>
                <a:ea typeface="Calibri" panose="020F0502020204030204" pitchFamily="34" charset="0"/>
                <a:cs typeface="Arial" panose="020B0604020202020204" pitchFamily="34" charset="0"/>
              </a:rPr>
              <a:t> </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בניגוד לממצאיהם של </a:t>
            </a: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JJJ</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 מחקרנו העלה כי </a:t>
            </a:r>
            <a:r>
              <a:rPr lang="en-US"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FFF </a:t>
            </a:r>
            <a:r>
              <a:rPr lang="he-IL" sz="18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a:t>
            </a: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תרומתו של המחקר הינה כפולה: ראשית, במישור התיאורטי, מחקרנו מורה כי בניגוד לתיאוריית ה</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אנשים נוטים לנהוג באופן </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ZZZZ</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במצבים של ??? ובכך ממצאינו מספקים תמיכה לתיאוריית ה</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DDD</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שנית, לממצאינו ישנם גם השלכות יישומיות חשובות. על בסיס ממצאינו ניתן לגזור את ההמלצות המעשיות להלן: מקבלי החלטות וקובעי מדיניות בתחום ה</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עשויים לשקול </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MMMM</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על מנת להשיג </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RRR</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כמו כן מומלץ כי </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AAAAA</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וזאת מפני ש</a:t>
            </a:r>
            <a:r>
              <a:rPr lang="en-US"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EEEE</a:t>
            </a:r>
            <a:r>
              <a:rPr lang="he-I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לצד חוזקותיו של המחקר יש לקחת בחשבון שיש לו מספר מגבלות כמו בכל מחקר במדעי החברה. ראשית </a:t>
            </a:r>
            <a:r>
              <a:rPr lang="en-US" sz="18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 בנוסף לכך יש לזכור כי </a:t>
            </a:r>
            <a:r>
              <a:rPr lang="en-US" sz="18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TTT</a:t>
            </a:r>
            <a:r>
              <a:rPr lang="he-IL" sz="1800" dirty="0">
                <a:effectLst/>
                <a:highlight>
                  <a:srgbClr val="D3D3D3"/>
                </a:highligh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effectLst/>
                <a:highlight>
                  <a:srgbClr val="FF00FF"/>
                </a:highlight>
                <a:latin typeface="Calibri" panose="020F0502020204030204" pitchFamily="34" charset="0"/>
                <a:ea typeface="Calibri" panose="020F0502020204030204" pitchFamily="34" charset="0"/>
                <a:cs typeface="Arial" panose="020B0604020202020204" pitchFamily="34" charset="0"/>
              </a:rPr>
              <a:t>לפיכך מומלץ להמשיך במגמה מחקרית זו ולבחון במחקרי המשך את </a:t>
            </a:r>
            <a:r>
              <a:rPr lang="en-US" sz="1800" dirty="0">
                <a:effectLst/>
                <a:highlight>
                  <a:srgbClr val="FF00FF"/>
                </a:highlight>
                <a:latin typeface="Calibri" panose="020F0502020204030204" pitchFamily="34" charset="0"/>
                <a:ea typeface="Calibri" panose="020F0502020204030204" pitchFamily="34" charset="0"/>
                <a:cs typeface="Arial" panose="020B0604020202020204" pitchFamily="34" charset="0"/>
              </a:rPr>
              <a:t>XXX</a:t>
            </a: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[משפט סיום אופטימי:] אנו תקווה שממצאי מחקרנו יסייעו ל</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CCCC</a:t>
            </a:r>
            <a:r>
              <a:rPr lang="he-IL"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בהתמודדות עם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NNN</a:t>
            </a:r>
            <a:r>
              <a:rPr lang="he-IL"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ובכך ניתן יהיה לקיים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KKK</a:t>
            </a:r>
            <a:r>
              <a:rPr lang="he-IL"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למען קידום </a:t>
            </a:r>
            <a:r>
              <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SSS</a:t>
            </a:r>
            <a:r>
              <a:rPr lang="he-IL"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(לדוגמא חברה צודקת יותר, להשיג רווחה אנושית , וכד')</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כותרת תחתונה 3">
            <a:extLst>
              <a:ext uri="{FF2B5EF4-FFF2-40B4-BE49-F238E27FC236}">
                <a16:creationId xmlns:a16="http://schemas.microsoft.com/office/drawing/2014/main" id="{56C6F6C4-A324-6BD0-2AEC-F557140AB5D9}"/>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1619306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FD9AC7-6D2D-DE0D-12BA-ECEC5EE6B306}"/>
              </a:ext>
            </a:extLst>
          </p:cNvPr>
          <p:cNvSpPr>
            <a:spLocks noGrp="1"/>
          </p:cNvSpPr>
          <p:nvPr>
            <p:ph type="title"/>
          </p:nvPr>
        </p:nvSpPr>
        <p:spPr/>
        <p:txBody>
          <a:bodyPr/>
          <a:lstStyle/>
          <a:p>
            <a:pPr algn="r"/>
            <a:r>
              <a:rPr lang="he-IL" dirty="0"/>
              <a:t>שבלונה לתקציר</a:t>
            </a:r>
          </a:p>
        </p:txBody>
      </p:sp>
      <p:sp>
        <p:nvSpPr>
          <p:cNvPr id="3" name="מציין מיקום תוכן 2">
            <a:extLst>
              <a:ext uri="{FF2B5EF4-FFF2-40B4-BE49-F238E27FC236}">
                <a16:creationId xmlns:a16="http://schemas.microsoft.com/office/drawing/2014/main" id="{F2533493-BFB6-8CD0-F512-3B2585843A1F}"/>
              </a:ext>
            </a:extLst>
          </p:cNvPr>
          <p:cNvSpPr>
            <a:spLocks noGrp="1"/>
          </p:cNvSpPr>
          <p:nvPr>
            <p:ph idx="1"/>
          </p:nvPr>
        </p:nvSpPr>
        <p:spPr/>
        <p:txBody>
          <a:bodyPr/>
          <a:lstStyle/>
          <a:p>
            <a:pPr algn="just" rtl="1">
              <a:lnSpc>
                <a:spcPct val="150000"/>
              </a:lnSpc>
              <a:spcAft>
                <a:spcPts val="1000"/>
              </a:spcAft>
            </a:pPr>
            <a:r>
              <a:rPr lang="he-IL"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בצהוב: נושא המחקר ומטרתו; שאלת המחקר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he-IL" sz="18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בתכלת: שיטת המחקר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he-IL" sz="18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באפור: ממצאי המחקר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he-IL"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בירוק: מסקנות והשלכות</a:t>
            </a:r>
            <a:r>
              <a:rPr lang="he-IL" sz="1800" dirty="0">
                <a:effectLst/>
                <a:latin typeface="Calibri" panose="020F0502020204030204" pitchFamily="34" charset="0"/>
                <a:ea typeface="Calibri" panose="020F0502020204030204" pitchFamily="34" charset="0"/>
                <a:cs typeface="Times New Roman" panose="02020603050405020304" pitchFamily="18" charset="0"/>
              </a:rPr>
              <a:t> (יכול לכלול גם המלצות יישומיות)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כותרת תחתונה 3">
            <a:extLst>
              <a:ext uri="{FF2B5EF4-FFF2-40B4-BE49-F238E27FC236}">
                <a16:creationId xmlns:a16="http://schemas.microsoft.com/office/drawing/2014/main" id="{B235D5CB-62B9-CDEF-18DE-5C76F81CDC3D}"/>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258562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3F55EA4-3EE6-986B-B45B-C971A5864BAE}"/>
              </a:ext>
            </a:extLst>
          </p:cNvPr>
          <p:cNvSpPr>
            <a:spLocks noGrp="1"/>
          </p:cNvSpPr>
          <p:nvPr>
            <p:ph type="title"/>
          </p:nvPr>
        </p:nvSpPr>
        <p:spPr>
          <a:xfrm>
            <a:off x="304800" y="777874"/>
            <a:ext cx="8686800" cy="1787029"/>
          </a:xfrm>
        </p:spPr>
        <p:txBody>
          <a:bodyPr>
            <a:normAutofit fontScale="90000"/>
          </a:bodyPr>
          <a:lstStyle/>
          <a:p>
            <a:pPr algn="r" rtl="1">
              <a:lnSpc>
                <a:spcPct val="115000"/>
              </a:lnSpc>
              <a:spcAft>
                <a:spcPts val="1000"/>
              </a:spcAft>
            </a:pPr>
            <a:br>
              <a:rPr lang="he-IL" sz="1600" b="1" dirty="0">
                <a:effectLst/>
                <a:latin typeface="Calibri" panose="020F0502020204030204" pitchFamily="34" charset="0"/>
                <a:ea typeface="Calibri" panose="020F0502020204030204" pitchFamily="34" charset="0"/>
                <a:cs typeface="Times New Roman" panose="02020603050405020304" pitchFamily="18" charset="0"/>
              </a:rPr>
            </a:br>
            <a:br>
              <a:rPr lang="he-IL" sz="1600" b="1" dirty="0">
                <a:effectLst/>
                <a:latin typeface="Calibri" panose="020F0502020204030204" pitchFamily="34" charset="0"/>
                <a:ea typeface="Calibri" panose="020F0502020204030204" pitchFamily="34" charset="0"/>
                <a:cs typeface="Times New Roman" panose="02020603050405020304" pitchFamily="18" charset="0"/>
              </a:rPr>
            </a:br>
            <a:r>
              <a:rPr lang="he-IL" sz="1800" b="1" dirty="0">
                <a:effectLst/>
                <a:latin typeface="Calibri" panose="020F0502020204030204" pitchFamily="34" charset="0"/>
                <a:ea typeface="Calibri" panose="020F0502020204030204" pitchFamily="34" charset="0"/>
                <a:cs typeface="Times New Roman" panose="02020603050405020304" pitchFamily="18" charset="0"/>
              </a:rPr>
              <a:t>האידיאולוגיה הציונית המיליטריסטית ושעתוק השליטה הגברית בהון הסימבולי: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he-IL" sz="1800" b="1" dirty="0">
                <a:effectLst/>
                <a:latin typeface="Calibri" panose="020F0502020204030204" pitchFamily="34" charset="0"/>
                <a:ea typeface="Calibri" panose="020F0502020204030204" pitchFamily="34" charset="0"/>
                <a:cs typeface="Times New Roman" panose="02020603050405020304" pitchFamily="18" charset="0"/>
              </a:rPr>
              <a:t>המקרה של אלמנות צה"ל ונפגעי פעולות איבה דתיות הנישאות בשנית</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he-IL"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ד"ר יערית בוקק-כהן</a:t>
            </a:r>
            <a:br>
              <a:rPr lang="en-US" sz="1600" dirty="0">
                <a:effectLst/>
                <a:latin typeface="Calibri" panose="020F0502020204030204" pitchFamily="34" charset="0"/>
                <a:ea typeface="Calibri" panose="020F0502020204030204" pitchFamily="34" charset="0"/>
                <a:cs typeface="Arial" panose="020B0604020202020204" pitchFamily="34" charset="0"/>
              </a:rPr>
            </a:br>
            <a:r>
              <a:rPr lang="he-IL"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he-IL" dirty="0"/>
          </a:p>
        </p:txBody>
      </p:sp>
      <p:sp>
        <p:nvSpPr>
          <p:cNvPr id="3" name="מציין מיקום תוכן 2">
            <a:extLst>
              <a:ext uri="{FF2B5EF4-FFF2-40B4-BE49-F238E27FC236}">
                <a16:creationId xmlns:a16="http://schemas.microsoft.com/office/drawing/2014/main" id="{9D54C8A7-7CEF-351B-12B6-AED204E36693}"/>
              </a:ext>
            </a:extLst>
          </p:cNvPr>
          <p:cNvSpPr>
            <a:spLocks noGrp="1"/>
          </p:cNvSpPr>
          <p:nvPr>
            <p:ph idx="1"/>
          </p:nvPr>
        </p:nvSpPr>
        <p:spPr>
          <a:xfrm>
            <a:off x="304800" y="1554162"/>
            <a:ext cx="8686800" cy="5403230"/>
          </a:xfrm>
        </p:spPr>
        <p:txBody>
          <a:bodyPr>
            <a:normAutofit fontScale="70000" lnSpcReduction="20000"/>
          </a:bodyPr>
          <a:lstStyle/>
          <a:p>
            <a:pPr algn="ctr"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2000" b="1" dirty="0">
                <a:effectLst/>
                <a:latin typeface="Calibri" panose="020F0502020204030204" pitchFamily="34" charset="0"/>
                <a:ea typeface="Calibri" panose="020F0502020204030204" pitchFamily="34" charset="0"/>
                <a:cs typeface="Times New Roman" panose="02020603050405020304" pitchFamily="18" charset="0"/>
              </a:rPr>
              <a:t>תקציר</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he-IL" sz="23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מאמר זה מדגים את האופן בו הביטוס הנישואין בשנית של אלמנות צה"ל ונפגעי פעולות איבה תורם לשעתוק השליטה הגברית בהון הסימבולי בחברה הציונית הדתית בשומרון. </a:t>
            </a:r>
            <a:r>
              <a:rPr lang="he-IL" sz="23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עשרים ושבעה אנשים (חמש עשרה אלמנות ושנים עשר מבין בעליהן) רואיינו ראיונות עומק.</a:t>
            </a:r>
            <a:r>
              <a:rPr lang="he-IL" sz="2300" dirty="0">
                <a:effectLst/>
                <a:latin typeface="Calibri" panose="020F0502020204030204" pitchFamily="34" charset="0"/>
                <a:ea typeface="Calibri" panose="020F0502020204030204" pitchFamily="34" charset="0"/>
                <a:cs typeface="Times New Roman" panose="02020603050405020304" pitchFamily="18" charset="0"/>
              </a:rPr>
              <a:t> </a:t>
            </a:r>
            <a:r>
              <a:rPr lang="he-IL" sz="23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מניתוח דברי המרואיינים עלה כי האלמנות הצליחו להמיר בפרק זמן קצר של שנה עד שלוש שנים מעת שהתאלמנו את ההון הסימבולי ש'ירשו' מהבעל להון חברתי ונישאו בשנית לגברים </a:t>
            </a:r>
            <a:r>
              <a:rPr lang="he-IL" sz="23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גבוהי</a:t>
            </a:r>
            <a:r>
              <a:rPr lang="he-IL" sz="23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סטאטוס ולרוב רווקים. ככל שגבוהה דרגתו הצבאית של החלל ו/או מידת הצלחתו של המבצע הצבאי בו נפל, כן עולה 'ערכה' של האלמנה ב'שוק הנישואין'. לאחר </a:t>
            </a:r>
            <a:r>
              <a:rPr lang="he-IL" sz="2300" dirty="0" err="1">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הינשאה</a:t>
            </a:r>
            <a:r>
              <a:rPr lang="he-IL" sz="23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rPr>
              <a:t> מאבדת האלמנה חלק גדול מההון הסימבולי בשל התפיסה הרווחת שנישואין בשנית תורמים לשיקומה.</a:t>
            </a:r>
            <a:r>
              <a:rPr lang="he-IL" sz="2300" dirty="0">
                <a:effectLst/>
                <a:latin typeface="Calibri" panose="020F0502020204030204" pitchFamily="34" charset="0"/>
                <a:ea typeface="Calibri" panose="020F0502020204030204" pitchFamily="34" charset="0"/>
                <a:cs typeface="Times New Roman" panose="02020603050405020304" pitchFamily="18" charset="0"/>
              </a:rPr>
              <a:t>  </a:t>
            </a:r>
            <a:r>
              <a:rPr lang="he-IL" sz="23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ממצאי המחקר הראו כי הביטוס הנישואין בשנית של אלמנות מהציונות הדתית בשומרון מביא ל'הפקעת' ההון הסימבולי מידי האלמנה:  הון זה ממשיך את דרכו מהאלמנה אל הבעל השני שלה, הזוכה להערכה ויוקרה רבה בשל נישואיו לאלמנה והיותו אב ליתומים. בכך משועתקת השליטה הגברית בהון הסימבולי בציונות הדתית בישראל, כך שהאלמנה מהווה רק 'חוליה' שדרכה מועבר ההון הסימבולי מהבעל הראשון לבעל השני.</a:t>
            </a:r>
            <a:endParaRPr lang="en-US" sz="23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כותרת תחתונה 3">
            <a:extLst>
              <a:ext uri="{FF2B5EF4-FFF2-40B4-BE49-F238E27FC236}">
                <a16:creationId xmlns:a16="http://schemas.microsoft.com/office/drawing/2014/main" id="{14556BBF-9CF8-E251-5E43-C8DF27261827}"/>
              </a:ext>
            </a:extLst>
          </p:cNvPr>
          <p:cNvSpPr>
            <a:spLocks noGrp="1"/>
          </p:cNvSpPr>
          <p:nvPr>
            <p:ph type="ftr" sz="quarter" idx="11"/>
          </p:nvPr>
        </p:nvSpPr>
        <p:spPr/>
        <p:txBody>
          <a:bodyPr/>
          <a:lstStyle/>
          <a:p>
            <a:r>
              <a:rPr lang="he-IL" dirty="0"/>
              <a:t>כל הזכויות שמורות לד"ר יערית בוקק-כהן</a:t>
            </a:r>
          </a:p>
        </p:txBody>
      </p:sp>
    </p:spTree>
    <p:extLst>
      <p:ext uri="{BB962C8B-B14F-4D97-AF65-F5344CB8AC3E}">
        <p14:creationId xmlns:p14="http://schemas.microsoft.com/office/powerpoint/2010/main" val="3369881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232670-94CF-116D-22E3-C02F21C80AB2}"/>
              </a:ext>
            </a:extLst>
          </p:cNvPr>
          <p:cNvSpPr>
            <a:spLocks noGrp="1"/>
          </p:cNvSpPr>
          <p:nvPr>
            <p:ph type="title"/>
          </p:nvPr>
        </p:nvSpPr>
        <p:spPr/>
        <p:txBody>
          <a:bodyPr>
            <a:normAutofit fontScale="90000"/>
          </a:bodyPr>
          <a:lstStyle/>
          <a:p>
            <a:r>
              <a:rPr lang="en-US" sz="3600" b="1" dirty="0">
                <a:effectLst/>
                <a:latin typeface="Times New Roman" panose="02020603050405020304" pitchFamily="18" charset="0"/>
                <a:ea typeface="Calibri" panose="020F0502020204030204" pitchFamily="34" charset="0"/>
                <a:cs typeface="Arial" panose="020B0604020202020204" pitchFamily="34" charset="0"/>
              </a:rPr>
              <a:t>Highlights</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
        <p:nvSpPr>
          <p:cNvPr id="3" name="מציין מיקום תוכן 2">
            <a:extLst>
              <a:ext uri="{FF2B5EF4-FFF2-40B4-BE49-F238E27FC236}">
                <a16:creationId xmlns:a16="http://schemas.microsoft.com/office/drawing/2014/main" id="{A37326E3-122A-A278-BCB9-06C2D2E5625A}"/>
              </a:ext>
            </a:extLst>
          </p:cNvPr>
          <p:cNvSpPr>
            <a:spLocks noGrp="1"/>
          </p:cNvSpPr>
          <p:nvPr>
            <p:ph idx="1"/>
          </p:nvPr>
        </p:nvSpPr>
        <p:spPr/>
        <p:txBody>
          <a:bodyPr/>
          <a:lstStyle/>
          <a:p>
            <a:pPr algn="l" rtl="0">
              <a:lnSpc>
                <a:spcPct val="115000"/>
              </a:lnSpc>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Digital skills are conceptualized as signals of competence and suitability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Digital skills are conceptualized as warrants among older workers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Digital skills are positively correlated with income among late career employees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Digital skills are positively associated with</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exclusive fringe benefits</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כותרת תחתונה 3">
            <a:extLst>
              <a:ext uri="{FF2B5EF4-FFF2-40B4-BE49-F238E27FC236}">
                <a16:creationId xmlns:a16="http://schemas.microsoft.com/office/drawing/2014/main" id="{F61A136D-C5C3-D966-C142-5099B50ADDA0}"/>
              </a:ext>
            </a:extLst>
          </p:cNvPr>
          <p:cNvSpPr>
            <a:spLocks noGrp="1"/>
          </p:cNvSpPr>
          <p:nvPr>
            <p:ph type="ftr" sz="quarter" idx="11"/>
          </p:nvPr>
        </p:nvSpPr>
        <p:spPr/>
        <p:txBody>
          <a:bodyPr/>
          <a:lstStyle/>
          <a:p>
            <a:r>
              <a:rPr lang="he-IL"/>
              <a:t>כל הזכויות שמורות לד"ר יערית בוקק-כהן</a:t>
            </a:r>
          </a:p>
        </p:txBody>
      </p:sp>
    </p:spTree>
    <p:extLst>
      <p:ext uri="{BB962C8B-B14F-4D97-AF65-F5344CB8AC3E}">
        <p14:creationId xmlns:p14="http://schemas.microsoft.com/office/powerpoint/2010/main" val="2331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925C-CA70-4703-943D-577D32AC0581}"/>
              </a:ext>
            </a:extLst>
          </p:cNvPr>
          <p:cNvSpPr>
            <a:spLocks noGrp="1"/>
          </p:cNvSpPr>
          <p:nvPr>
            <p:ph type="title"/>
          </p:nvPr>
        </p:nvSpPr>
        <p:spPr/>
        <p:txBody>
          <a:bodyPr/>
          <a:lstStyle/>
          <a:p>
            <a:pPr algn="r"/>
            <a:r>
              <a:rPr lang="he-IL" dirty="0"/>
              <a:t>הגדלת חשיפת המאמר לציטוטים</a:t>
            </a:r>
          </a:p>
        </p:txBody>
      </p:sp>
      <p:sp>
        <p:nvSpPr>
          <p:cNvPr id="3" name="Footer Placeholder 2">
            <a:extLst>
              <a:ext uri="{FF2B5EF4-FFF2-40B4-BE49-F238E27FC236}">
                <a16:creationId xmlns:a16="http://schemas.microsoft.com/office/drawing/2014/main" id="{A2C91BD5-2602-47E4-BA40-CC9931F35047}"/>
              </a:ext>
            </a:extLst>
          </p:cNvPr>
          <p:cNvSpPr>
            <a:spLocks noGrp="1"/>
          </p:cNvSpPr>
          <p:nvPr>
            <p:ph type="ftr" sz="quarter" idx="11"/>
          </p:nvPr>
        </p:nvSpPr>
        <p:spPr/>
        <p:txBody>
          <a:bodyPr/>
          <a:lstStyle/>
          <a:p>
            <a:r>
              <a:rPr lang="he-IL"/>
              <a:t>כל הזכויות שמורות לד"ר יערית בוקק-כהן</a:t>
            </a:r>
          </a:p>
        </p:txBody>
      </p:sp>
      <p:pic>
        <p:nvPicPr>
          <p:cNvPr id="5" name="Picture 4">
            <a:extLst>
              <a:ext uri="{FF2B5EF4-FFF2-40B4-BE49-F238E27FC236}">
                <a16:creationId xmlns:a16="http://schemas.microsoft.com/office/drawing/2014/main" id="{38CFA511-BA0E-41D4-AF00-2D88D54CA0BE}"/>
              </a:ext>
            </a:extLst>
          </p:cNvPr>
          <p:cNvPicPr>
            <a:picLocks noChangeAspect="1"/>
          </p:cNvPicPr>
          <p:nvPr/>
        </p:nvPicPr>
        <p:blipFill>
          <a:blip r:embed="rId2"/>
          <a:stretch>
            <a:fillRect/>
          </a:stretch>
        </p:blipFill>
        <p:spPr>
          <a:xfrm>
            <a:off x="755576" y="1390650"/>
            <a:ext cx="7419975" cy="5391150"/>
          </a:xfrm>
          <a:prstGeom prst="rect">
            <a:avLst/>
          </a:prstGeom>
        </p:spPr>
      </p:pic>
    </p:spTree>
    <p:extLst>
      <p:ext uri="{BB962C8B-B14F-4D97-AF65-F5344CB8AC3E}">
        <p14:creationId xmlns:p14="http://schemas.microsoft.com/office/powerpoint/2010/main" val="134141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67944" y="116632"/>
            <a:ext cx="4485184" cy="864096"/>
          </a:xfrm>
        </p:spPr>
        <p:txBody>
          <a:bodyPr>
            <a:normAutofit fontScale="90000"/>
          </a:bodyPr>
          <a:lstStyle/>
          <a:p>
            <a:br>
              <a:rPr lang="he-IL" dirty="0"/>
            </a:br>
            <a:br>
              <a:rPr lang="he-IL" dirty="0"/>
            </a:br>
            <a:br>
              <a:rPr lang="he-IL" dirty="0"/>
            </a:br>
            <a:r>
              <a:rPr lang="he-IL" sz="5400" kern="100" dirty="0">
                <a:effectLst/>
                <a:latin typeface="Calibri" panose="020F0502020204030204" pitchFamily="34" charset="0"/>
                <a:ea typeface="Calibri" panose="020F0502020204030204" pitchFamily="34" charset="0"/>
                <a:cs typeface="Times New Roman" panose="02020603050405020304" pitchFamily="18" charset="0"/>
              </a:rPr>
              <a:t>תוכנית המפגשים:</a:t>
            </a:r>
            <a:br>
              <a:rPr lang="en-US" sz="5400" kern="100" dirty="0">
                <a:effectLst/>
                <a:latin typeface="Calibri" panose="020F0502020204030204" pitchFamily="34" charset="0"/>
                <a:ea typeface="Calibri" panose="020F0502020204030204" pitchFamily="34" charset="0"/>
                <a:cs typeface="Arial" panose="020B0604020202020204" pitchFamily="34" charset="0"/>
              </a:rPr>
            </a:br>
            <a:br>
              <a:rPr lang="en-US" sz="4900" b="1" dirty="0"/>
            </a:br>
            <a:endParaRPr lang="he-IL" sz="4900" b="1" dirty="0"/>
          </a:p>
        </p:txBody>
      </p:sp>
      <p:sp>
        <p:nvSpPr>
          <p:cNvPr id="3" name="מציין מיקום תוכן 2"/>
          <p:cNvSpPr>
            <a:spLocks noGrp="1"/>
          </p:cNvSpPr>
          <p:nvPr>
            <p:ph idx="1"/>
          </p:nvPr>
        </p:nvSpPr>
        <p:spPr>
          <a:xfrm>
            <a:off x="304800" y="1021160"/>
            <a:ext cx="8686800" cy="5836840"/>
          </a:xfrm>
        </p:spPr>
        <p:txBody>
          <a:bodyPr>
            <a:normAutofit fontScale="55000" lnSpcReduction="20000"/>
          </a:bodyPr>
          <a:lstStyle/>
          <a:p>
            <a:pPr algn="r" rtl="1">
              <a:lnSpc>
                <a:spcPct val="107000"/>
              </a:lnSpc>
              <a:spcAft>
                <a:spcPts val="800"/>
              </a:spcAft>
            </a:pPr>
            <a:r>
              <a:rPr lang="he-IL" sz="2600" u="sng" kern="100" dirty="0">
                <a:effectLst/>
                <a:latin typeface="Calibri" panose="020F0502020204030204" pitchFamily="34" charset="0"/>
                <a:ea typeface="Calibri" panose="020F0502020204030204" pitchFamily="34" charset="0"/>
                <a:cs typeface="Times New Roman" panose="02020603050405020304" pitchFamily="18" charset="0"/>
              </a:rPr>
              <a:t>מפגש מספר 1:</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-שיקולים בבחירת כתב העת להגשה</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-משמעות מדדי הדירוג של כתבי העת</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-אבחנה בין כתבי עת אמיתיים לכתבי עת מזויפים ('טורפים')</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-התוכן המומלץ למכתב הנלווה </a:t>
            </a:r>
            <a:r>
              <a:rPr lang="en-US" sz="2600" kern="100" dirty="0">
                <a:effectLst/>
                <a:latin typeface="Times New Roman" panose="02020603050405020304" pitchFamily="18" charset="0"/>
                <a:ea typeface="Calibri" panose="020F0502020204030204" pitchFamily="34" charset="0"/>
                <a:cs typeface="Arial" panose="020B0604020202020204" pitchFamily="34" charset="0"/>
              </a:rPr>
              <a:t>Cover letter</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u="sng" kern="100" dirty="0">
                <a:effectLst/>
                <a:latin typeface="Calibri" panose="020F0502020204030204" pitchFamily="34" charset="0"/>
                <a:ea typeface="Calibri" panose="020F0502020204030204" pitchFamily="34" charset="0"/>
                <a:cs typeface="Times New Roman" panose="02020603050405020304" pitchFamily="18" charset="0"/>
              </a:rPr>
              <a:t>מפגש מספר 2:</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-המטרות הרטוריות בכל אחד מפרקי המאמר</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-אבחנה בין מרכיבי המאמר האיכותני למרכיבי המאמר </a:t>
            </a:r>
            <a:r>
              <a:rPr lang="he-IL" sz="2600" kern="100" dirty="0" err="1">
                <a:effectLst/>
                <a:latin typeface="Calibri" panose="020F0502020204030204" pitchFamily="34" charset="0"/>
                <a:ea typeface="Calibri" panose="020F0502020204030204" pitchFamily="34" charset="0"/>
                <a:cs typeface="Times New Roman" panose="02020603050405020304" pitchFamily="18" charset="0"/>
              </a:rPr>
              <a:t>הכמותני</a:t>
            </a: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 וכן נורמות הכתיבה בהם</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-כתיבה מיטבית של סקר ספרות ומבוא למאמר</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 הכנת פרק השיטה למאמר</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u="sng" kern="100" dirty="0">
                <a:effectLst/>
                <a:latin typeface="Calibri" panose="020F0502020204030204" pitchFamily="34" charset="0"/>
                <a:ea typeface="Calibri" panose="020F0502020204030204" pitchFamily="34" charset="0"/>
                <a:cs typeface="Times New Roman" panose="02020603050405020304" pitchFamily="18" charset="0"/>
              </a:rPr>
              <a:t>מפגש מספר 3:</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-הכנת פרק הממצאים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-הכנת פרק הדיון והרכיבים שלו (תחולק שבלונה לפרק הדיון)</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2600" kern="100" dirty="0">
                <a:effectLst/>
                <a:latin typeface="Calibri" panose="020F0502020204030204" pitchFamily="34" charset="0"/>
                <a:ea typeface="Calibri" panose="020F0502020204030204" pitchFamily="34" charset="0"/>
                <a:cs typeface="Times New Roman" panose="02020603050405020304" pitchFamily="18" charset="0"/>
              </a:rPr>
              <a:t>-הכנת תקציר למאמר (מובנה או לא מובנה) (תחולק שבלונה לתקציר)</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buNone/>
            </a:pPr>
            <a:r>
              <a:rPr lang="he-IL" sz="4600" dirty="0">
                <a:cs typeface="+mj-cs"/>
              </a:rPr>
              <a:t>   </a:t>
            </a:r>
            <a:endParaRPr lang="he-IL" dirty="0"/>
          </a:p>
        </p:txBody>
      </p:sp>
      <p:sp>
        <p:nvSpPr>
          <p:cNvPr id="4" name="מציין מיקום של כותרת תחתונה 3"/>
          <p:cNvSpPr>
            <a:spLocks noGrp="1"/>
          </p:cNvSpPr>
          <p:nvPr>
            <p:ph type="ftr" sz="quarter" idx="11"/>
          </p:nvPr>
        </p:nvSpPr>
        <p:spPr/>
        <p:txBody>
          <a:bodyPr/>
          <a:lstStyle/>
          <a:p>
            <a:r>
              <a:rPr lang="he-IL" dirty="0"/>
              <a:t>כל הזכויות שמורות לד"ר יערית בוקק-כהן</a:t>
            </a:r>
          </a:p>
        </p:txBody>
      </p:sp>
      <p:pic>
        <p:nvPicPr>
          <p:cNvPr id="5" name="תמונה 4" descr="תוצאת תמונה עבור ‪writing process‬‏"/>
          <p:cNvPicPr/>
          <p:nvPr/>
        </p:nvPicPr>
        <p:blipFill>
          <a:blip r:embed="rId2" cstate="print"/>
          <a:srcRect/>
          <a:stretch>
            <a:fillRect/>
          </a:stretch>
        </p:blipFill>
        <p:spPr bwMode="auto">
          <a:xfrm>
            <a:off x="0" y="0"/>
            <a:ext cx="1973580" cy="23241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274638"/>
            <a:ext cx="8363272" cy="1786210"/>
          </a:xfrm>
        </p:spPr>
        <p:txBody>
          <a:bodyPr>
            <a:normAutofit fontScale="90000"/>
          </a:bodyPr>
          <a:lstStyle/>
          <a:p>
            <a:pPr algn="r"/>
            <a:br>
              <a:rPr lang="he-IL" b="1" dirty="0"/>
            </a:br>
            <a:r>
              <a:rPr lang="he-IL" sz="4000" b="1" dirty="0"/>
              <a:t>'שיווק' המאמר בפני העורך והשופטים</a:t>
            </a:r>
            <a:r>
              <a:rPr lang="en-US" sz="4000" b="1" dirty="0"/>
              <a:t>-</a:t>
            </a:r>
            <a:br>
              <a:rPr lang="en-US" sz="4000" b="1" dirty="0"/>
            </a:br>
            <a:r>
              <a:rPr lang="he-IL" b="1" dirty="0"/>
              <a:t>   </a:t>
            </a:r>
            <a:r>
              <a:rPr lang="he-IL" b="1" dirty="0">
                <a:solidFill>
                  <a:srgbClr val="FF0000"/>
                </a:solidFill>
              </a:rPr>
              <a:t>לפני</a:t>
            </a:r>
            <a:r>
              <a:rPr lang="he-IL" b="1" dirty="0"/>
              <a:t> בחירת כתב העת </a:t>
            </a:r>
            <a:br>
              <a:rPr lang="en-US" dirty="0"/>
            </a:br>
            <a:endParaRPr lang="he-IL" dirty="0"/>
          </a:p>
        </p:txBody>
      </p:sp>
      <p:sp>
        <p:nvSpPr>
          <p:cNvPr id="3" name="מציין מיקום תוכן 2"/>
          <p:cNvSpPr>
            <a:spLocks noGrp="1"/>
          </p:cNvSpPr>
          <p:nvPr>
            <p:ph idx="1"/>
          </p:nvPr>
        </p:nvSpPr>
        <p:spPr>
          <a:xfrm>
            <a:off x="457200" y="1988840"/>
            <a:ext cx="8229600" cy="4464496"/>
          </a:xfrm>
        </p:spPr>
        <p:txBody>
          <a:bodyPr>
            <a:normAutofit fontScale="92500"/>
          </a:bodyPr>
          <a:lstStyle/>
          <a:p>
            <a:r>
              <a:rPr lang="he-IL" dirty="0">
                <a:cs typeface="+mj-cs"/>
              </a:rPr>
              <a:t>שיטות לניסוח ובחירת כותרת ותת-כותרת אטרקטיביים למאמר (תלוי בדיסציפלינה ובכתב העת)</a:t>
            </a:r>
            <a:endParaRPr lang="en-US" dirty="0">
              <a:cs typeface="+mj-cs"/>
            </a:endParaRPr>
          </a:p>
          <a:p>
            <a:r>
              <a:rPr lang="he-IL" dirty="0">
                <a:cs typeface="+mj-cs"/>
              </a:rPr>
              <a:t>בחירת כתב העת המתאים; האימפקט פקטור ומשמעותו;</a:t>
            </a:r>
          </a:p>
          <a:p>
            <a:r>
              <a:rPr lang="he-IL" dirty="0">
                <a:cs typeface="+mj-cs"/>
              </a:rPr>
              <a:t>עריכה לשונית אנגלית ברמה גבוהה למניעת אנטגוניזם</a:t>
            </a:r>
          </a:p>
          <a:p>
            <a:r>
              <a:rPr lang="he-IL" dirty="0">
                <a:cs typeface="+mj-cs"/>
              </a:rPr>
              <a:t>ציטוטים עצמיים לביסוס המחבר כסמכות אפיסטמית: המינון הנכון; ציטוט עצמי של מאמרים בנושא אחר; </a:t>
            </a:r>
          </a:p>
          <a:p>
            <a:r>
              <a:rPr lang="he-IL" dirty="0">
                <a:cs typeface="+mj-cs"/>
              </a:rPr>
              <a:t>הימנעות </a:t>
            </a:r>
            <a:r>
              <a:rPr lang="he-IL" dirty="0" err="1">
                <a:cs typeface="+mj-cs"/>
              </a:rPr>
              <a:t>מפלגיאריזם</a:t>
            </a:r>
            <a:r>
              <a:rPr lang="he-IL" dirty="0">
                <a:cs typeface="+mj-cs"/>
              </a:rPr>
              <a:t> עצמי</a:t>
            </a:r>
          </a:p>
          <a:p>
            <a:r>
              <a:rPr lang="he-IL" dirty="0">
                <a:cs typeface="+mj-cs"/>
              </a:rPr>
              <a:t>חיזוי זהות השופטים והיערכות בהתאם</a:t>
            </a:r>
          </a:p>
          <a:p>
            <a:endParaRPr lang="en-US" dirty="0">
              <a:cs typeface="+mj-cs"/>
            </a:endParaRPr>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6" name="תמונה 5" descr="Image result for monster professor"/>
          <p:cNvPicPr/>
          <p:nvPr/>
        </p:nvPicPr>
        <p:blipFill>
          <a:blip r:embed="rId2" cstate="print"/>
          <a:srcRect/>
          <a:stretch>
            <a:fillRect/>
          </a:stretch>
        </p:blipFill>
        <p:spPr bwMode="auto">
          <a:xfrm>
            <a:off x="0" y="4941168"/>
            <a:ext cx="3059832" cy="1916832"/>
          </a:xfrm>
          <a:prstGeom prst="rect">
            <a:avLst/>
          </a:prstGeom>
          <a:noFill/>
          <a:ln w="9525">
            <a:noFill/>
            <a:miter lim="800000"/>
            <a:headEnd/>
            <a:tailEnd/>
          </a:ln>
        </p:spPr>
      </p:pic>
    </p:spTree>
    <p:extLst>
      <p:ext uri="{BB962C8B-B14F-4D97-AF65-F5344CB8AC3E}">
        <p14:creationId xmlns:p14="http://schemas.microsoft.com/office/powerpoint/2010/main" val="4206893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476672"/>
            <a:ext cx="8568952" cy="1656184"/>
          </a:xfrm>
        </p:spPr>
        <p:txBody>
          <a:bodyPr>
            <a:normAutofit fontScale="90000"/>
          </a:bodyPr>
          <a:lstStyle/>
          <a:p>
            <a:pPr algn="r"/>
            <a:r>
              <a:rPr lang="he-IL" b="1" dirty="0"/>
              <a:t>  </a:t>
            </a:r>
            <a:r>
              <a:rPr lang="he-IL" sz="4000" dirty="0"/>
              <a:t>'שיווק' המאמר בפני העורך והשופטים</a:t>
            </a:r>
            <a:r>
              <a:rPr lang="en-US" sz="4000" dirty="0"/>
              <a:t>-</a:t>
            </a:r>
            <a:br>
              <a:rPr lang="en-US" sz="4000" dirty="0"/>
            </a:br>
            <a:r>
              <a:rPr lang="he-IL" sz="4000" dirty="0"/>
              <a:t>  </a:t>
            </a:r>
            <a:r>
              <a:rPr lang="he-IL" sz="4000" dirty="0">
                <a:solidFill>
                  <a:srgbClr val="FF0000"/>
                </a:solidFill>
              </a:rPr>
              <a:t>אחרי</a:t>
            </a:r>
            <a:r>
              <a:rPr lang="he-IL" sz="4000" dirty="0"/>
              <a:t> בחירת כתב העת</a:t>
            </a:r>
            <a:br>
              <a:rPr lang="en-US" dirty="0"/>
            </a:br>
            <a:endParaRPr lang="he-IL" dirty="0"/>
          </a:p>
        </p:txBody>
      </p:sp>
      <p:sp>
        <p:nvSpPr>
          <p:cNvPr id="3" name="מציין מיקום תוכן 2"/>
          <p:cNvSpPr>
            <a:spLocks noGrp="1"/>
          </p:cNvSpPr>
          <p:nvPr>
            <p:ph idx="1"/>
          </p:nvPr>
        </p:nvSpPr>
        <p:spPr>
          <a:xfrm>
            <a:off x="457200" y="2276872"/>
            <a:ext cx="8229600" cy="4176464"/>
          </a:xfrm>
        </p:spPr>
        <p:txBody>
          <a:bodyPr>
            <a:normAutofit/>
          </a:bodyPr>
          <a:lstStyle/>
          <a:p>
            <a:r>
              <a:rPr lang="he-IL" dirty="0">
                <a:cs typeface="+mj-cs"/>
              </a:rPr>
              <a:t>תכתובת ותקשורת עם העורך ו/או המערכת</a:t>
            </a:r>
            <a:endParaRPr lang="en-US" dirty="0">
              <a:cs typeface="+mj-cs"/>
            </a:endParaRPr>
          </a:p>
          <a:p>
            <a:r>
              <a:rPr lang="he-IL" dirty="0">
                <a:cs typeface="+mj-cs"/>
              </a:rPr>
              <a:t>הכנת רשימה ביבליוגרפית אסטרטגית</a:t>
            </a:r>
            <a:endParaRPr lang="en-US" dirty="0">
              <a:cs typeface="+mj-cs"/>
            </a:endParaRPr>
          </a:p>
          <a:p>
            <a:r>
              <a:rPr lang="he-IL" dirty="0">
                <a:cs typeface="+mj-cs"/>
              </a:rPr>
              <a:t>בחירה אסטרטגית של שופטים למאמר וציטוטם</a:t>
            </a:r>
          </a:p>
          <a:p>
            <a:r>
              <a:rPr lang="he-IL" dirty="0">
                <a:cs typeface="+mj-cs"/>
              </a:rPr>
              <a:t>האם ומתי לשלוח תזכורת לבירור ההחלטה</a:t>
            </a:r>
          </a:p>
          <a:p>
            <a:r>
              <a:rPr lang="he-IL" sz="3200" dirty="0">
                <a:cs typeface="+mj-cs"/>
              </a:rPr>
              <a:t>הגדלת ציטוטי המאמר שפורסם</a:t>
            </a:r>
          </a:p>
          <a:p>
            <a:r>
              <a:rPr lang="he-IL" b="1" dirty="0">
                <a:solidFill>
                  <a:schemeClr val="accent3">
                    <a:lumMod val="50000"/>
                  </a:schemeClr>
                </a:solidFill>
                <a:cs typeface="+mj-cs"/>
              </a:rPr>
              <a:t>סיבות נפוצות לדחיית מאמרים</a:t>
            </a:r>
            <a:endParaRPr lang="en-US" b="1" dirty="0">
              <a:solidFill>
                <a:schemeClr val="accent3">
                  <a:lumMod val="50000"/>
                </a:schemeClr>
              </a:solidFill>
              <a:cs typeface="+mj-cs"/>
            </a:endParaRPr>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9" name="תמונה 8" descr="Image result for professor hat icon"/>
          <p:cNvPicPr/>
          <p:nvPr/>
        </p:nvPicPr>
        <p:blipFill>
          <a:blip r:embed="rId2" cstate="print"/>
          <a:srcRect/>
          <a:stretch>
            <a:fillRect/>
          </a:stretch>
        </p:blipFill>
        <p:spPr bwMode="auto">
          <a:xfrm>
            <a:off x="0" y="4221088"/>
            <a:ext cx="2545904" cy="2636912"/>
          </a:xfrm>
          <a:prstGeom prst="rect">
            <a:avLst/>
          </a:prstGeom>
          <a:noFill/>
          <a:ln w="9525">
            <a:noFill/>
            <a:miter lim="800000"/>
            <a:headEnd/>
            <a:tailEnd/>
          </a:ln>
        </p:spPr>
      </p:pic>
    </p:spTree>
    <p:extLst>
      <p:ext uri="{BB962C8B-B14F-4D97-AF65-F5344CB8AC3E}">
        <p14:creationId xmlns:p14="http://schemas.microsoft.com/office/powerpoint/2010/main" val="4092638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a:xfrm>
            <a:off x="2895600" y="76200"/>
            <a:ext cx="3352800" cy="288925"/>
          </a:xfrm>
        </p:spPr>
        <p:txBody>
          <a:bodyPr/>
          <a:lstStyle/>
          <a:p>
            <a:r>
              <a:rPr lang="he-IL"/>
              <a:t>         כל הזכויות שמורות לד"ר יערית בוקק-כהן</a:t>
            </a:r>
          </a:p>
        </p:txBody>
      </p:sp>
      <p:pic>
        <p:nvPicPr>
          <p:cNvPr id="2050" name="Picture 2" descr="D:\חנוך\מסמכים יערית\My Pictures\תמונות שלי\20160519_140923 (2).jpg"/>
          <p:cNvPicPr>
            <a:picLocks noChangeAspect="1" noChangeArrowheads="1"/>
          </p:cNvPicPr>
          <p:nvPr/>
        </p:nvPicPr>
        <p:blipFill>
          <a:blip r:embed="rId2" cstate="print"/>
          <a:srcRect/>
          <a:stretch>
            <a:fillRect/>
          </a:stretch>
        </p:blipFill>
        <p:spPr bwMode="auto">
          <a:xfrm>
            <a:off x="2646040" y="1722106"/>
            <a:ext cx="3851920" cy="5135894"/>
          </a:xfrm>
          <a:prstGeom prst="rect">
            <a:avLst/>
          </a:prstGeom>
          <a:noFill/>
        </p:spPr>
      </p:pic>
      <p:sp>
        <p:nvSpPr>
          <p:cNvPr id="4" name="TextBox 3"/>
          <p:cNvSpPr txBox="1"/>
          <p:nvPr/>
        </p:nvSpPr>
        <p:spPr>
          <a:xfrm>
            <a:off x="1115616" y="476672"/>
            <a:ext cx="7272808" cy="369332"/>
          </a:xfrm>
          <a:prstGeom prst="rect">
            <a:avLst/>
          </a:prstGeom>
          <a:noFill/>
        </p:spPr>
        <p:txBody>
          <a:bodyPr wrap="square" rtlCol="1">
            <a:spAutoFit/>
          </a:bodyPr>
          <a:lstStyle/>
          <a:p>
            <a:pPr algn="ctr"/>
            <a:r>
              <a:rPr lang="he-IL" dirty="0"/>
              <a:t>כתיבת מאמרים במהלך לינה בבית חולים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62074"/>
          </a:xfrm>
        </p:spPr>
        <p:txBody>
          <a:bodyPr>
            <a:normAutofit fontScale="90000"/>
          </a:bodyPr>
          <a:lstStyle/>
          <a:p>
            <a:pPr algn="r"/>
            <a:r>
              <a:rPr lang="he-IL" dirty="0"/>
              <a:t>סוגי שיקולים בבחירת כתב עת להגשה</a:t>
            </a:r>
          </a:p>
        </p:txBody>
      </p:sp>
      <p:sp>
        <p:nvSpPr>
          <p:cNvPr id="3" name="מציין מיקום תוכן 2"/>
          <p:cNvSpPr>
            <a:spLocks noGrp="1"/>
          </p:cNvSpPr>
          <p:nvPr>
            <p:ph idx="1"/>
          </p:nvPr>
        </p:nvSpPr>
        <p:spPr>
          <a:xfrm>
            <a:off x="457200" y="908721"/>
            <a:ext cx="8229600" cy="4824536"/>
          </a:xfrm>
        </p:spPr>
        <p:txBody>
          <a:bodyPr>
            <a:normAutofit fontScale="77500" lnSpcReduction="20000"/>
          </a:bodyPr>
          <a:lstStyle/>
          <a:p>
            <a:r>
              <a:rPr lang="he-IL" dirty="0"/>
              <a:t>1. דרגה אקדמית של המחבר</a:t>
            </a:r>
            <a:endParaRPr lang="en-US" dirty="0"/>
          </a:p>
          <a:p>
            <a:r>
              <a:rPr lang="he-IL" dirty="0"/>
              <a:t>2. מיתוג המחבר בהתמחות מסוימת</a:t>
            </a:r>
            <a:endParaRPr lang="en-US" dirty="0"/>
          </a:p>
          <a:p>
            <a:r>
              <a:rPr lang="he-IL" dirty="0"/>
              <a:t>3. נושא כתב העת ונושאים מועדפים המוצגים באתרו </a:t>
            </a:r>
            <a:endParaRPr lang="en-US" dirty="0"/>
          </a:p>
          <a:p>
            <a:r>
              <a:rPr lang="he-IL" dirty="0"/>
              <a:t>4. האג'נדה של כתב העת לפי אתר הבית</a:t>
            </a:r>
            <a:endParaRPr lang="en-US" dirty="0"/>
          </a:p>
          <a:p>
            <a:r>
              <a:rPr lang="he-IL" dirty="0"/>
              <a:t>5. ארץ מוצא כתב העת</a:t>
            </a:r>
            <a:endParaRPr lang="en-US" dirty="0"/>
          </a:p>
          <a:p>
            <a:r>
              <a:rPr lang="he-IL" dirty="0"/>
              <a:t>6. </a:t>
            </a:r>
            <a:r>
              <a:rPr lang="he-IL" dirty="0" err="1"/>
              <a:t>כת"ע</a:t>
            </a:r>
            <a:r>
              <a:rPr lang="he-IL" dirty="0"/>
              <a:t> בינ"ל או ישראלי</a:t>
            </a:r>
            <a:endParaRPr lang="en-US" dirty="0"/>
          </a:p>
          <a:p>
            <a:r>
              <a:rPr lang="he-IL" dirty="0"/>
              <a:t>7. </a:t>
            </a:r>
            <a:r>
              <a:rPr lang="he-IL" dirty="0" err="1"/>
              <a:t>כת"ע</a:t>
            </a:r>
            <a:r>
              <a:rPr lang="he-IL" dirty="0"/>
              <a:t> כללי או מתמחה</a:t>
            </a:r>
            <a:endParaRPr lang="en-US" dirty="0"/>
          </a:p>
          <a:p>
            <a:r>
              <a:rPr lang="he-IL" dirty="0"/>
              <a:t>8. במצב של דחיפות לפרסם- פרק הזמן עד להחלטה</a:t>
            </a:r>
            <a:endParaRPr lang="en-US" dirty="0"/>
          </a:p>
          <a:p>
            <a:r>
              <a:rPr lang="he-IL" dirty="0"/>
              <a:t>9. כתב עת תיאורטי או יישומי</a:t>
            </a:r>
            <a:endParaRPr lang="en-US" dirty="0"/>
          </a:p>
          <a:p>
            <a:r>
              <a:rPr lang="he-IL" dirty="0"/>
              <a:t>10. דירוג כתב העת</a:t>
            </a:r>
          </a:p>
          <a:p>
            <a:r>
              <a:rPr lang="he-IL" dirty="0"/>
              <a:t>11. דמי פירסום ודמי הגשה</a:t>
            </a:r>
          </a:p>
          <a:p>
            <a:r>
              <a:rPr lang="he-IL" dirty="0"/>
              <a:t>12. כמה גליונות מתפרסמים בשנה</a:t>
            </a:r>
            <a:endParaRPr lang="en-US" dirty="0"/>
          </a:p>
          <a:p>
            <a:endParaRPr lang="he-IL" dirty="0"/>
          </a:p>
        </p:txBody>
      </p:sp>
      <p:sp>
        <p:nvSpPr>
          <p:cNvPr id="4" name="מציין מיקום של כותרת תחתונה 3"/>
          <p:cNvSpPr>
            <a:spLocks noGrp="1"/>
          </p:cNvSpPr>
          <p:nvPr>
            <p:ph type="ftr" sz="quarter" idx="11"/>
          </p:nvPr>
        </p:nvSpPr>
        <p:spPr/>
        <p:txBody>
          <a:bodyPr/>
          <a:lstStyle/>
          <a:p>
            <a:r>
              <a:rPr lang="he-IL"/>
              <a:t>כל הזכויות שמורות לד"ר יערית בוקק-כהן</a:t>
            </a:r>
          </a:p>
        </p:txBody>
      </p:sp>
      <p:pic>
        <p:nvPicPr>
          <p:cNvPr id="5" name="תמונה 4" descr="Related image"/>
          <p:cNvPicPr/>
          <p:nvPr/>
        </p:nvPicPr>
        <p:blipFill>
          <a:blip r:embed="rId2" cstate="print"/>
          <a:srcRect/>
          <a:stretch>
            <a:fillRect/>
          </a:stretch>
        </p:blipFill>
        <p:spPr bwMode="auto">
          <a:xfrm>
            <a:off x="0" y="4732020"/>
            <a:ext cx="3192780" cy="2125980"/>
          </a:xfrm>
          <a:prstGeom prst="rect">
            <a:avLst/>
          </a:prstGeom>
          <a:noFill/>
          <a:ln w="9525">
            <a:noFill/>
            <a:miter lim="800000"/>
            <a:headEnd/>
            <a:tailEnd/>
          </a:ln>
        </p:spPr>
      </p:pic>
    </p:spTree>
    <p:extLst>
      <p:ext uri="{BB962C8B-B14F-4D97-AF65-F5344CB8AC3E}">
        <p14:creationId xmlns:p14="http://schemas.microsoft.com/office/powerpoint/2010/main" val="337874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C15145-86B7-478C-994B-6C5E5BEBB2A7}"/>
              </a:ext>
            </a:extLst>
          </p:cNvPr>
          <p:cNvSpPr>
            <a:spLocks noGrp="1"/>
          </p:cNvSpPr>
          <p:nvPr>
            <p:ph type="ftr" sz="quarter" idx="11"/>
          </p:nvPr>
        </p:nvSpPr>
        <p:spPr/>
        <p:txBody>
          <a:bodyPr/>
          <a:lstStyle/>
          <a:p>
            <a:r>
              <a:rPr lang="he-IL"/>
              <a:t>כל הזכויות שמורות לד"ר יערית בוקק-כהן</a:t>
            </a:r>
          </a:p>
        </p:txBody>
      </p:sp>
      <p:pic>
        <p:nvPicPr>
          <p:cNvPr id="4" name="Picture 3">
            <a:extLst>
              <a:ext uri="{FF2B5EF4-FFF2-40B4-BE49-F238E27FC236}">
                <a16:creationId xmlns:a16="http://schemas.microsoft.com/office/drawing/2014/main" id="{E7FA748B-56B9-4A0A-A4E0-0B5988B52C6C}"/>
              </a:ext>
            </a:extLst>
          </p:cNvPr>
          <p:cNvPicPr>
            <a:picLocks noChangeAspect="1"/>
          </p:cNvPicPr>
          <p:nvPr/>
        </p:nvPicPr>
        <p:blipFill>
          <a:blip r:embed="rId2"/>
          <a:stretch>
            <a:fillRect/>
          </a:stretch>
        </p:blipFill>
        <p:spPr>
          <a:xfrm>
            <a:off x="435148" y="1196752"/>
            <a:ext cx="8674564" cy="3744416"/>
          </a:xfrm>
          <a:prstGeom prst="rect">
            <a:avLst/>
          </a:prstGeom>
        </p:spPr>
      </p:pic>
    </p:spTree>
    <p:extLst>
      <p:ext uri="{BB962C8B-B14F-4D97-AF65-F5344CB8AC3E}">
        <p14:creationId xmlns:p14="http://schemas.microsoft.com/office/powerpoint/2010/main" val="356261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940F-495E-4A57-B2A3-770E32DB75E2}"/>
              </a:ext>
            </a:extLst>
          </p:cNvPr>
          <p:cNvSpPr>
            <a:spLocks noGrp="1"/>
          </p:cNvSpPr>
          <p:nvPr>
            <p:ph type="title"/>
          </p:nvPr>
        </p:nvSpPr>
        <p:spPr/>
        <p:txBody>
          <a:bodyPr/>
          <a:lstStyle/>
          <a:p>
            <a:r>
              <a:rPr lang="he-IL" dirty="0"/>
              <a:t>דוגמא לכתב עת שמצהיר על עניין רק בארה"ב</a:t>
            </a:r>
          </a:p>
        </p:txBody>
      </p:sp>
      <p:pic>
        <p:nvPicPr>
          <p:cNvPr id="4" name="Content Placeholder 3">
            <a:extLst>
              <a:ext uri="{FF2B5EF4-FFF2-40B4-BE49-F238E27FC236}">
                <a16:creationId xmlns:a16="http://schemas.microsoft.com/office/drawing/2014/main" id="{BF8D9200-AD86-4F78-82D9-58982440047E}"/>
              </a:ext>
            </a:extLst>
          </p:cNvPr>
          <p:cNvPicPr>
            <a:picLocks noGrp="1" noChangeAspect="1"/>
          </p:cNvPicPr>
          <p:nvPr>
            <p:ph sz="quarter" idx="13"/>
          </p:nvPr>
        </p:nvPicPr>
        <p:blipFill>
          <a:blip r:embed="rId2"/>
          <a:stretch>
            <a:fillRect/>
          </a:stretch>
        </p:blipFill>
        <p:spPr>
          <a:xfrm>
            <a:off x="537445" y="2348881"/>
            <a:ext cx="8491579" cy="3651870"/>
          </a:xfrm>
          <a:prstGeom prst="rect">
            <a:avLst/>
          </a:prstGeom>
        </p:spPr>
      </p:pic>
    </p:spTree>
    <p:extLst>
      <p:ext uri="{BB962C8B-B14F-4D97-AF65-F5344CB8AC3E}">
        <p14:creationId xmlns:p14="http://schemas.microsoft.com/office/powerpoint/2010/main" val="352636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64BA-1A9A-4741-B0AB-F2E150587318}"/>
              </a:ext>
            </a:extLst>
          </p:cNvPr>
          <p:cNvSpPr>
            <a:spLocks noGrp="1"/>
          </p:cNvSpPr>
          <p:nvPr>
            <p:ph type="title"/>
          </p:nvPr>
        </p:nvSpPr>
        <p:spPr/>
        <p:txBody>
          <a:bodyPr>
            <a:normAutofit fontScale="90000"/>
          </a:bodyPr>
          <a:lstStyle/>
          <a:p>
            <a:pPr algn="r"/>
            <a:r>
              <a:rPr lang="he-IL" dirty="0"/>
              <a:t>דוגמא לכתב עת שמצהיר על עניין רק באוריינטציה פמיניסטית</a:t>
            </a:r>
          </a:p>
        </p:txBody>
      </p:sp>
      <p:pic>
        <p:nvPicPr>
          <p:cNvPr id="4" name="Content Placeholder 3">
            <a:extLst>
              <a:ext uri="{FF2B5EF4-FFF2-40B4-BE49-F238E27FC236}">
                <a16:creationId xmlns:a16="http://schemas.microsoft.com/office/drawing/2014/main" id="{4C354D7A-FBAD-470E-8D51-E39AC9DFCAF1}"/>
              </a:ext>
            </a:extLst>
          </p:cNvPr>
          <p:cNvPicPr>
            <a:picLocks noGrp="1" noChangeAspect="1"/>
          </p:cNvPicPr>
          <p:nvPr>
            <p:ph sz="quarter" idx="13"/>
          </p:nvPr>
        </p:nvPicPr>
        <p:blipFill>
          <a:blip r:embed="rId2"/>
          <a:stretch>
            <a:fillRect/>
          </a:stretch>
        </p:blipFill>
        <p:spPr>
          <a:xfrm>
            <a:off x="291389" y="1534554"/>
            <a:ext cx="8385067" cy="4866246"/>
          </a:xfrm>
          <a:prstGeom prst="rect">
            <a:avLst/>
          </a:prstGeom>
        </p:spPr>
      </p:pic>
    </p:spTree>
    <p:extLst>
      <p:ext uri="{BB962C8B-B14F-4D97-AF65-F5344CB8AC3E}">
        <p14:creationId xmlns:p14="http://schemas.microsoft.com/office/powerpoint/2010/main" val="406931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79CD-33D9-44AE-8EBC-37B728861022}"/>
              </a:ext>
            </a:extLst>
          </p:cNvPr>
          <p:cNvSpPr>
            <a:spLocks noGrp="1"/>
          </p:cNvSpPr>
          <p:nvPr>
            <p:ph type="title"/>
          </p:nvPr>
        </p:nvSpPr>
        <p:spPr/>
        <p:txBody>
          <a:bodyPr>
            <a:normAutofit fontScale="90000"/>
          </a:bodyPr>
          <a:lstStyle/>
          <a:p>
            <a:r>
              <a:rPr lang="he-IL" dirty="0"/>
              <a:t>דוגמא לכתב עת המצהיר על פלורליזם במתודולוגיות ותיאוריות</a:t>
            </a:r>
          </a:p>
        </p:txBody>
      </p:sp>
      <p:pic>
        <p:nvPicPr>
          <p:cNvPr id="4" name="Content Placeholder 3">
            <a:extLst>
              <a:ext uri="{FF2B5EF4-FFF2-40B4-BE49-F238E27FC236}">
                <a16:creationId xmlns:a16="http://schemas.microsoft.com/office/drawing/2014/main" id="{8B6CB0B3-B371-4C5A-87C1-35DBED434B95}"/>
              </a:ext>
            </a:extLst>
          </p:cNvPr>
          <p:cNvPicPr>
            <a:picLocks noGrp="1" noChangeAspect="1"/>
          </p:cNvPicPr>
          <p:nvPr>
            <p:ph sz="quarter" idx="13"/>
          </p:nvPr>
        </p:nvPicPr>
        <p:blipFill>
          <a:blip r:embed="rId2"/>
          <a:stretch>
            <a:fillRect/>
          </a:stretch>
        </p:blipFill>
        <p:spPr>
          <a:xfrm>
            <a:off x="408436" y="2518270"/>
            <a:ext cx="6956915" cy="3482480"/>
          </a:xfrm>
          <a:prstGeom prst="rect">
            <a:avLst/>
          </a:prstGeom>
        </p:spPr>
      </p:pic>
    </p:spTree>
    <p:extLst>
      <p:ext uri="{BB962C8B-B14F-4D97-AF65-F5344CB8AC3E}">
        <p14:creationId xmlns:p14="http://schemas.microsoft.com/office/powerpoint/2010/main" val="2638963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3314</TotalTime>
  <Words>2866</Words>
  <Application>Microsoft Office PowerPoint</Application>
  <PresentationFormat>‫הצגה על המסך (4:3)</PresentationFormat>
  <Paragraphs>319</Paragraphs>
  <Slides>42</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42</vt:i4>
      </vt:variant>
    </vt:vector>
  </HeadingPairs>
  <TitlesOfParts>
    <vt:vector size="49" baseType="lpstr">
      <vt:lpstr>Arial</vt:lpstr>
      <vt:lpstr>Calibri</vt:lpstr>
      <vt:lpstr>Franklin Gothic Book</vt:lpstr>
      <vt:lpstr>Franklin Gothic Medium</vt:lpstr>
      <vt:lpstr>Times New Roman</vt:lpstr>
      <vt:lpstr>Wingdings 2</vt:lpstr>
      <vt:lpstr>טרק</vt:lpstr>
      <vt:lpstr>מנחה:  ד"ר יערית בוקק-כהן ybokek@gmail.com   </vt:lpstr>
      <vt:lpstr>מצגת של PowerPoint‏</vt:lpstr>
      <vt:lpstr>מצגת של PowerPoint‏</vt:lpstr>
      <vt:lpstr>   תוכנית המפגשים:  </vt:lpstr>
      <vt:lpstr>סוגי שיקולים בבחירת כתב עת להגשה</vt:lpstr>
      <vt:lpstr>מצגת של PowerPoint‏</vt:lpstr>
      <vt:lpstr>דוגמא לכתב עת שמצהיר על עניין רק בארה"ב</vt:lpstr>
      <vt:lpstr>דוגמא לכתב עת שמצהיר על עניין רק באוריינטציה פמיניסטית</vt:lpstr>
      <vt:lpstr>דוגמא לכתב עת המצהיר על פלורליזם במתודולוגיות ותיאוריות</vt:lpstr>
      <vt:lpstr>בחירת כתב עת להגשה ושיווק המאמר</vt:lpstr>
      <vt:lpstr>מצגת של PowerPoint‏</vt:lpstr>
      <vt:lpstr>מצגת של PowerPoint‏</vt:lpstr>
      <vt:lpstr>מצגת של PowerPoint‏</vt:lpstr>
      <vt:lpstr>מאמר כמותני לעומת מאמר איכותני</vt:lpstr>
      <vt:lpstr>Sample cover letter  </vt:lpstr>
      <vt:lpstr>Peer review</vt:lpstr>
      <vt:lpstr>בחירת שופטים מועדפים ולא מועדפים למאמר</vt:lpstr>
      <vt:lpstr>מפגש מספר 2: המטרות השכנועיות בכל פרק במאמר  מתוך 'הרטוריקה של המאמר המדעי'/ זהר לבנת</vt:lpstr>
      <vt:lpstr>המבוא והמסגרת התיאורטית</vt:lpstr>
      <vt:lpstr>דו"ח מתוכנת CROSSREF     לאיתור פלגיאריזם</vt:lpstr>
      <vt:lpstr>מצגת של PowerPoint‏</vt:lpstr>
      <vt:lpstr>מצגת של PowerPoint‏</vt:lpstr>
      <vt:lpstr>טיפים לכתיבת מבוא משכנע</vt:lpstr>
      <vt:lpstr>דוגמא למשפט מנחה</vt:lpstr>
      <vt:lpstr>איתור ושליפת מאמרים לסקר הספרות</vt:lpstr>
      <vt:lpstr>דגשים בפרק השיטה</vt:lpstr>
      <vt:lpstr>מפגש מספר 3: פרק הממצאים</vt:lpstr>
      <vt:lpstr> בין נתונים לפרשנות: פרק הממצאים </vt:lpstr>
      <vt:lpstr>'החייאת' הממצאים</vt:lpstr>
      <vt:lpstr>אומנות כתיבת הדיון</vt:lpstr>
      <vt:lpstr>מטרת הדיון</vt:lpstr>
      <vt:lpstr>מהובלת מחקר להובלת שיח  </vt:lpstr>
      <vt:lpstr>מצגת של PowerPoint‏</vt:lpstr>
      <vt:lpstr>שבלונה לפרק הדיון במאמר </vt:lpstr>
      <vt:lpstr>דיון </vt:lpstr>
      <vt:lpstr>שבלונה לתקציר</vt:lpstr>
      <vt:lpstr>  האידיאולוגיה הציונית המיליטריסטית ושעתוק השליטה הגברית בהון הסימבולי:  המקרה של אלמנות צה"ל ונפגעי פעולות איבה דתיות הנישאות בשנית ד"ר יערית בוקק-כהן  </vt:lpstr>
      <vt:lpstr>Highlights </vt:lpstr>
      <vt:lpstr>הגדלת חשיפת המאמר לציטוטים</vt:lpstr>
      <vt:lpstr> 'שיווק' המאמר בפני העורך והשופטים-    לפני בחירת כתב העת  </vt:lpstr>
      <vt:lpstr>  'שיווק' המאמר בפני העורך והשופטים-   אחרי בחירת כתב העת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WIN7</dc:creator>
  <cp:lastModifiedBy>Mika Appelbaum</cp:lastModifiedBy>
  <cp:revision>310</cp:revision>
  <dcterms:created xsi:type="dcterms:W3CDTF">2016-08-28T16:34:12Z</dcterms:created>
  <dcterms:modified xsi:type="dcterms:W3CDTF">2025-05-19T11:15:45Z</dcterms:modified>
</cp:coreProperties>
</file>