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bookmarkIdSeed="2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86" r:id="rId2"/>
    <p:sldId id="297" r:id="rId3"/>
    <p:sldId id="287" r:id="rId4"/>
    <p:sldId id="308" r:id="rId5"/>
    <p:sldId id="309" r:id="rId6"/>
    <p:sldId id="310" r:id="rId7"/>
    <p:sldId id="311" r:id="rId8"/>
    <p:sldId id="312" r:id="rId9"/>
    <p:sldId id="313" r:id="rId10"/>
    <p:sldId id="314" r:id="rId11"/>
  </p:sldIdLst>
  <p:sldSz cx="9144000" cy="6858000" type="screen4x3"/>
  <p:notesSz cx="6858000" cy="9144000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9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9CFF"/>
    <a:srgbClr val="004DBE"/>
    <a:srgbClr val="DD873A"/>
    <a:srgbClr val="DC5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68" d="100"/>
          <a:sy n="68" d="100"/>
        </p:scale>
        <p:origin x="1446" y="66"/>
      </p:cViewPr>
      <p:guideLst>
        <p:guide orient="horz" pos="19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-965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56FDF0BD-BC75-4686-8E42-89327060087B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1441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688F7E9B-F868-4AB7-917A-0FEC6634A134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6197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4B041F-0B80-4F85-A020-AB24CBDD08A3}" type="slidenum">
              <a:rPr lang="he-IL"/>
              <a:pPr/>
              <a:t>2</a:t>
            </a:fld>
            <a:endParaRPr 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817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50038" y="914400"/>
            <a:ext cx="2112962" cy="53419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309563" y="914400"/>
            <a:ext cx="6188075" cy="53419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533400" y="17303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724400" y="17303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13" descr="NO_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9563" y="914400"/>
            <a:ext cx="845343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730375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1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r" rtl="1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r" rtl="1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r" rtl="1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r" rtl="1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r" rtl="1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r" rtl="1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r" rtl="1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r" rtl="1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50000"/>
        </a:spcBef>
        <a:spcAft>
          <a:spcPct val="0"/>
        </a:spcAft>
        <a:buClr>
          <a:srgbClr val="DD873A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50000"/>
        </a:spcBef>
        <a:spcAft>
          <a:spcPct val="0"/>
        </a:spcAft>
        <a:buClr>
          <a:srgbClr val="DD873A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50000"/>
        </a:spcBef>
        <a:spcAft>
          <a:spcPct val="0"/>
        </a:spcAft>
        <a:buClr>
          <a:srgbClr val="DD873A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50000"/>
        </a:spcBef>
        <a:spcAft>
          <a:spcPct val="0"/>
        </a:spcAft>
        <a:buClr>
          <a:srgbClr val="DD873A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50000"/>
        </a:spcBef>
        <a:spcAft>
          <a:spcPct val="0"/>
        </a:spcAft>
        <a:buClr>
          <a:srgbClr val="DD873A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50000"/>
        </a:spcBef>
        <a:spcAft>
          <a:spcPct val="0"/>
        </a:spcAft>
        <a:buClr>
          <a:srgbClr val="DD873A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50000"/>
        </a:spcBef>
        <a:spcAft>
          <a:spcPct val="0"/>
        </a:spcAft>
        <a:buClr>
          <a:srgbClr val="DD873A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50000"/>
        </a:spcBef>
        <a:spcAft>
          <a:spcPct val="0"/>
        </a:spcAft>
        <a:buClr>
          <a:srgbClr val="DD873A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50000"/>
        </a:spcBef>
        <a:spcAft>
          <a:spcPct val="0"/>
        </a:spcAft>
        <a:buClr>
          <a:srgbClr val="DD873A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usinessofgovernment.org/node/2688" TargetMode="External"/><Relationship Id="rId2" Type="http://schemas.openxmlformats.org/officeDocument/2006/relationships/hyperlink" Target="https://www.dfg.de/en/dfg-profile/about-the-dfg/what-is-the-df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f.org.il/#/" TargetMode="External"/><Relationship Id="rId2" Type="http://schemas.openxmlformats.org/officeDocument/2006/relationships/hyperlink" Target="https://www.nih.gov/grants-fundin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bard-isus.com/" TargetMode="External"/><Relationship Id="rId4" Type="http://schemas.openxmlformats.org/officeDocument/2006/relationships/hyperlink" Target="https://www.bsf.org.il/funding-opportunities/bsf-research-grants/about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fg.de/en/research_funding/index.html" TargetMode="External"/><Relationship Id="rId2" Type="http://schemas.openxmlformats.org/officeDocument/2006/relationships/hyperlink" Target="http://www.gif.org.il/Pages/default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ealth.gov.il/UnitsOffice/PH/Scientist/Pages/default.aspx" TargetMode="External"/><Relationship Id="rId5" Type="http://schemas.openxmlformats.org/officeDocument/2006/relationships/hyperlink" Target="http://www.hfsp.org/funding/research-grants" TargetMode="External"/><Relationship Id="rId4" Type="http://schemas.openxmlformats.org/officeDocument/2006/relationships/hyperlink" Target="https://www.icrfonline.org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geril.de/de/283.php" TargetMode="External"/><Relationship Id="rId2" Type="http://schemas.openxmlformats.org/officeDocument/2006/relationships/hyperlink" Target="http://www.gov.il/he/Departments/Topics/most_topic_rnd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f.org.il/#/support-channels/19/13" TargetMode="External"/><Relationship Id="rId2" Type="http://schemas.openxmlformats.org/officeDocument/2006/relationships/hyperlink" Target="https://www.isf.org.il/#/support-channels/1/1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isf.org.il/#/support-channels/36/14" TargetMode="External"/><Relationship Id="rId4" Type="http://schemas.openxmlformats.org/officeDocument/2006/relationships/hyperlink" Target="https://www.isf.org.il/#/support-channels/6/12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sf.org.il/Files/AnnualReports/pdf/keren2018-19-e18w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falk.huji.ac.il/sites/default/files/falkheb/files/call_for_papers_2024.pdf" TargetMode="External"/><Relationship Id="rId2" Type="http://schemas.openxmlformats.org/officeDocument/2006/relationships/hyperlink" Target="https://www.isa.gov.il/Download/IsaFile_4100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sraelinstitute.org/programs/#for-israeli-academics" TargetMode="External"/><Relationship Id="rId4" Type="http://schemas.openxmlformats.org/officeDocument/2006/relationships/hyperlink" Target="https://www.fulbright.org.il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new.nsf.gov/funding/opportunities/law-science-ls" TargetMode="External"/><Relationship Id="rId2" Type="http://schemas.openxmlformats.org/officeDocument/2006/relationships/hyperlink" Target="https://www.bsf.org.il/funding-opportunities/bsf-research-grants/about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nnovationisrael.org.il/ISER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8607" y="1603952"/>
            <a:ext cx="6119812" cy="1946275"/>
          </a:xfrm>
        </p:spPr>
        <p:txBody>
          <a:bodyPr/>
          <a:lstStyle/>
          <a:p>
            <a:pPr algn="ctr" rtl="1" eaLnBrk="1" fontAlgn="auto" hangingPunct="1">
              <a:spcAft>
                <a:spcPts val="0"/>
              </a:spcAft>
              <a:defRPr/>
            </a:pPr>
            <a:r>
              <a:rPr lang="he-IL" altLang="en-US" sz="5000" b="1" kern="0" spc="0" dirty="0">
                <a:solidFill>
                  <a:srgbClr val="0070C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מפגש שני רשות המחקר תשפ"ד: </a:t>
            </a:r>
            <a:br>
              <a:rPr lang="he-IL" altLang="en-US" sz="5000" b="1" kern="0" spc="0" dirty="0">
                <a:solidFill>
                  <a:srgbClr val="0070C0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altLang="en-US" sz="5000" b="1" dirty="0">
                <a:solidFill>
                  <a:srgbClr val="0070C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מידע על קרנות מחקר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9157" y="4155320"/>
            <a:ext cx="7467600" cy="2518064"/>
          </a:xfrm>
        </p:spPr>
        <p:txBody>
          <a:bodyPr rtlCol="0"/>
          <a:lstStyle/>
          <a:p>
            <a:pPr eaLnBrk="1" fontAlgn="auto" hangingPunct="1">
              <a:defRPr/>
            </a:pPr>
            <a:r>
              <a:rPr lang="he-IL" altLang="en-US" dirty="0">
                <a:latin typeface="David" panose="020E0502060401010101" pitchFamily="34" charset="-79"/>
                <a:cs typeface="David" panose="020E0502060401010101" pitchFamily="34" charset="-79"/>
              </a:rPr>
              <a:t>מאת</a:t>
            </a:r>
          </a:p>
          <a:p>
            <a:pPr eaLnBrk="1" fontAlgn="auto" hangingPunct="1">
              <a:defRPr/>
            </a:pPr>
            <a:r>
              <a:rPr lang="he-IL" altLang="en-US" dirty="0">
                <a:latin typeface="David" panose="020E0502060401010101" pitchFamily="34" charset="-79"/>
                <a:cs typeface="David" panose="020E0502060401010101" pitchFamily="34" charset="-79"/>
              </a:rPr>
              <a:t>פרופ' יובל סיני </a:t>
            </a:r>
          </a:p>
          <a:p>
            <a:pPr eaLnBrk="1" fontAlgn="auto" hangingPunct="1">
              <a:defRPr/>
            </a:pPr>
            <a:r>
              <a:rPr lang="he-IL" altLang="en-US" dirty="0">
                <a:latin typeface="David" panose="020E0502060401010101" pitchFamily="34" charset="-79"/>
                <a:cs typeface="David" panose="020E0502060401010101" pitchFamily="34" charset="-79"/>
              </a:rPr>
              <a:t>ראש רשות המחקר,</a:t>
            </a:r>
          </a:p>
          <a:p>
            <a:pPr eaLnBrk="1" fontAlgn="auto" hangingPunct="1">
              <a:defRPr/>
            </a:pPr>
            <a:r>
              <a:rPr lang="he-IL" altLang="en-US" dirty="0">
                <a:latin typeface="David" panose="020E0502060401010101" pitchFamily="34" charset="-79"/>
                <a:cs typeface="David" panose="020E0502060401010101" pitchFamily="34" charset="-79"/>
              </a:rPr>
              <a:t>המכללה האקדמית נתניה</a:t>
            </a:r>
            <a:endParaRPr lang="en-US" alt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22212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45281" y="914400"/>
            <a:ext cx="8453437" cy="5334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br>
              <a:rPr lang="he-IL" sz="3600" b="1" dirty="0"/>
            </a:br>
            <a:br>
              <a:rPr lang="he-IL" sz="3600" b="1" dirty="0"/>
            </a:br>
            <a:br>
              <a:rPr lang="he-IL" sz="3600" b="1" dirty="0"/>
            </a:b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קרנות מחקר בחו"ל (תחרותי ולא תחרותי)</a:t>
            </a:r>
            <a:b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</a:br>
            <a:br>
              <a:rPr lang="en-US" altLang="en-US" sz="3600" b="1" u="sng" dirty="0"/>
            </a:br>
            <a:b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endParaRPr lang="en-US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80764" cy="5410199"/>
          </a:xfrm>
        </p:spPr>
        <p:txBody>
          <a:bodyPr/>
          <a:lstStyle/>
          <a:p>
            <a:endParaRPr lang="en-US" dirty="0"/>
          </a:p>
          <a:p>
            <a:r>
              <a:rPr lang="he-IL" dirty="0"/>
              <a:t>קרן גרמנית</a:t>
            </a:r>
          </a:p>
          <a:p>
            <a:r>
              <a:rPr lang="en-US" dirty="0">
                <a:hlinkClick r:id="rId2"/>
              </a:rPr>
              <a:t>https://www.dfg.de/en/dfg-profile/about-the-dfg/what-is-the-dfg</a:t>
            </a:r>
            <a:endParaRPr lang="en-US" dirty="0"/>
          </a:p>
          <a:p>
            <a:r>
              <a:rPr lang="he-IL" dirty="0"/>
              <a:t>קרן </a:t>
            </a:r>
            <a:r>
              <a:rPr lang="en-US" dirty="0"/>
              <a:t> IBM </a:t>
            </a:r>
            <a:r>
              <a:rPr lang="he-IL" dirty="0"/>
              <a:t>לעסקים וממשל</a:t>
            </a:r>
          </a:p>
          <a:p>
            <a:r>
              <a:rPr lang="en-US" dirty="0">
                <a:hlinkClick r:id="rId3"/>
              </a:rPr>
              <a:t>https://www.businessofgovernment.org/node/2688</a:t>
            </a:r>
            <a:endParaRPr lang="en-US" dirty="0"/>
          </a:p>
          <a:p>
            <a:endParaRPr lang="he-IL" altLang="en-US" dirty="0"/>
          </a:p>
        </p:txBody>
      </p:sp>
    </p:spTree>
    <p:extLst>
      <p:ext uri="{BB962C8B-B14F-4D97-AF65-F5344CB8AC3E}">
        <p14:creationId xmlns:p14="http://schemas.microsoft.com/office/powerpoint/2010/main" val="2651924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9563" y="914399"/>
            <a:ext cx="8453437" cy="939801"/>
          </a:xfrm>
        </p:spPr>
        <p:txBody>
          <a:bodyPr/>
          <a:lstStyle/>
          <a:p>
            <a:pPr algn="ctr"/>
            <a:r>
              <a:rPr lang="he-IL" sz="3000" b="1" dirty="0">
                <a:latin typeface="David" panose="020E0502060401010101" pitchFamily="34" charset="-79"/>
                <a:cs typeface="David" panose="020E0502060401010101" pitchFamily="34" charset="-79"/>
              </a:rPr>
              <a:t>א. זכיה קרנות מחקר – מדוע?  </a:t>
            </a:r>
            <a:br>
              <a:rPr lang="en-US" sz="30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endParaRPr lang="en-US" sz="30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he-IL" sz="2400" dirty="0"/>
              <a:t>	</a:t>
            </a:r>
            <a:endParaRPr lang="en-US" sz="2400" dirty="0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53988" y="142875"/>
            <a:ext cx="342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78" name="Oval 6"/>
          <p:cNvSpPr>
            <a:spLocks noChangeArrowheads="1"/>
          </p:cNvSpPr>
          <p:nvPr/>
        </p:nvSpPr>
        <p:spPr bwMode="auto">
          <a:xfrm>
            <a:off x="8118475" y="3757613"/>
            <a:ext cx="623888" cy="623887"/>
          </a:xfrm>
          <a:prstGeom prst="ellipse">
            <a:avLst/>
          </a:prstGeom>
          <a:solidFill>
            <a:srgbClr val="004DBE"/>
          </a:solidFill>
          <a:ln w="38100">
            <a:solidFill>
              <a:srgbClr val="599C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solidFill>
                <a:srgbClr val="599CFF"/>
              </a:solidFill>
              <a:latin typeface="Times New Roman" pitchFamily="18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8259763" y="3654425"/>
            <a:ext cx="409575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he-IL" sz="4500" b="1">
                <a:solidFill>
                  <a:srgbClr val="599C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4500" b="1">
              <a:solidFill>
                <a:srgbClr val="599C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0" name="Oval 8"/>
          <p:cNvSpPr>
            <a:spLocks noChangeArrowheads="1"/>
          </p:cNvSpPr>
          <p:nvPr/>
        </p:nvSpPr>
        <p:spPr bwMode="auto">
          <a:xfrm>
            <a:off x="8118475" y="2797175"/>
            <a:ext cx="623888" cy="623888"/>
          </a:xfrm>
          <a:prstGeom prst="ellipse">
            <a:avLst/>
          </a:prstGeom>
          <a:solidFill>
            <a:srgbClr val="004DBE"/>
          </a:solidFill>
          <a:ln w="38100">
            <a:solidFill>
              <a:srgbClr val="599C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solidFill>
                <a:srgbClr val="599CFF"/>
              </a:solidFill>
              <a:latin typeface="Times New Roman" pitchFamily="18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8256588" y="2695575"/>
            <a:ext cx="409575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he-IL" sz="4500" b="1" dirty="0">
                <a:solidFill>
                  <a:srgbClr val="599C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4500" b="1" dirty="0">
              <a:solidFill>
                <a:srgbClr val="599C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2" name="Oval 10"/>
          <p:cNvSpPr>
            <a:spLocks noChangeArrowheads="1"/>
          </p:cNvSpPr>
          <p:nvPr/>
        </p:nvSpPr>
        <p:spPr bwMode="auto">
          <a:xfrm>
            <a:off x="8118475" y="4724400"/>
            <a:ext cx="623888" cy="623888"/>
          </a:xfrm>
          <a:prstGeom prst="ellipse">
            <a:avLst/>
          </a:prstGeom>
          <a:solidFill>
            <a:srgbClr val="004DBE"/>
          </a:solidFill>
          <a:ln w="38100">
            <a:solidFill>
              <a:srgbClr val="599C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solidFill>
                <a:srgbClr val="599CFF"/>
              </a:solidFill>
              <a:latin typeface="Times New Roman" pitchFamily="18" charset="0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8259763" y="4637088"/>
            <a:ext cx="409575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he-IL" sz="4500" b="1" dirty="0">
                <a:solidFill>
                  <a:srgbClr val="599C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4500" b="1" dirty="0">
              <a:solidFill>
                <a:srgbClr val="599C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268577" y="1621789"/>
            <a:ext cx="7788275" cy="3703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endParaRPr lang="he-IL" sz="2600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>
              <a:lnSpc>
                <a:spcPct val="90000"/>
              </a:lnSpc>
            </a:pPr>
            <a:r>
              <a:rPr lang="he-IL" sz="2600" dirty="0" err="1">
                <a:latin typeface="David" panose="020E0502060401010101" pitchFamily="34" charset="-79"/>
                <a:cs typeface="David" panose="020E0502060401010101" pitchFamily="34" charset="-79"/>
              </a:rPr>
              <a:t>לזכיה</a:t>
            </a:r>
            <a:r>
              <a:rPr lang="he-IL" sz="2600" dirty="0">
                <a:latin typeface="David" panose="020E0502060401010101" pitchFamily="34" charset="-79"/>
                <a:cs typeface="David" panose="020E0502060401010101" pitchFamily="34" charset="-79"/>
              </a:rPr>
              <a:t>/הגשה לקרנות מחקר יש חשיבות מכמה בחינות:</a:t>
            </a:r>
          </a:p>
          <a:p>
            <a:pPr>
              <a:lnSpc>
                <a:spcPct val="90000"/>
              </a:lnSpc>
            </a:pPr>
            <a:endParaRPr lang="he-IL" sz="2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>
              <a:lnSpc>
                <a:spcPct val="90000"/>
              </a:lnSpc>
            </a:pPr>
            <a:r>
              <a:rPr lang="he-IL" sz="2600" dirty="0">
                <a:latin typeface="David" panose="020E0502060401010101" pitchFamily="34" charset="-79"/>
                <a:cs typeface="David" panose="020E0502060401010101" pitchFamily="34" charset="-79"/>
              </a:rPr>
              <a:t>אפשרות לביצוע מחקר ברמה הגבוהה ביותר. </a:t>
            </a:r>
            <a:br>
              <a:rPr lang="en-US" sz="2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endParaRPr lang="he-IL" sz="2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>
              <a:lnSpc>
                <a:spcPct val="90000"/>
              </a:lnSpc>
            </a:pPr>
            <a:endParaRPr lang="he-IL" sz="2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>
              <a:lnSpc>
                <a:spcPct val="90000"/>
              </a:lnSpc>
            </a:pPr>
            <a:r>
              <a:rPr lang="he-IL" sz="2600" dirty="0">
                <a:latin typeface="David" panose="020E0502060401010101" pitchFamily="34" charset="-79"/>
                <a:cs typeface="David" panose="020E0502060401010101" pitchFamily="34" charset="-79"/>
              </a:rPr>
              <a:t>אפשרות לשיתוף פעולה עם חוקרים נוספים בארץ ובעולם.</a:t>
            </a:r>
          </a:p>
          <a:p>
            <a:pPr>
              <a:lnSpc>
                <a:spcPct val="90000"/>
              </a:lnSpc>
            </a:pPr>
            <a:br>
              <a:rPr lang="en-US" sz="2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endParaRPr lang="he-IL" sz="2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>
              <a:lnSpc>
                <a:spcPct val="90000"/>
              </a:lnSpc>
            </a:pPr>
            <a:r>
              <a:rPr lang="he-IL" sz="2600" dirty="0">
                <a:latin typeface="David" panose="020E0502060401010101" pitchFamily="34" charset="-79"/>
                <a:cs typeface="David" panose="020E0502060401010101" pitchFamily="34" charset="-79"/>
              </a:rPr>
              <a:t>יצירת מוניטין מחקרי בינלאומי.</a:t>
            </a:r>
            <a:endParaRPr lang="en-US" sz="2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1233056" y="5325110"/>
            <a:ext cx="6791758" cy="1366635"/>
          </a:xfrm>
          <a:prstGeom prst="rect">
            <a:avLst/>
          </a:prstGeom>
          <a:noFill/>
          <a:ln w="9525">
            <a:solidFill>
              <a:srgbClr val="599C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e-IL" sz="2600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בנוסף לכך זה מרכיב חשוב שנבדק בוועדות מקצועיות</a:t>
            </a:r>
          </a:p>
          <a:p>
            <a:pPr algn="ctr"/>
            <a:r>
              <a:rPr lang="he-IL" sz="2600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לקידום בדרגה אקדמית (כפי שנאמר בהנחיות מל"ג)</a:t>
            </a:r>
            <a:endParaRPr lang="en-US" sz="2600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31126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  <p:bldP spid="3079" grpId="0"/>
      <p:bldP spid="3080" grpId="0" animBg="1"/>
      <p:bldP spid="3081" grpId="0"/>
      <p:bldP spid="3082" grpId="0" animBg="1"/>
      <p:bldP spid="3083" grpId="0"/>
      <p:bldP spid="3085" grpId="0" uiExpand="1" build="p"/>
      <p:bldP spid="308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br>
              <a:rPr lang="he-IL" sz="3600" b="1" dirty="0"/>
            </a:b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רשימת קרנות תחרותיות המוכרות ע”י ות”ת</a:t>
            </a:r>
            <a:b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endParaRPr lang="en-US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80764" cy="5410199"/>
          </a:xfrm>
        </p:spPr>
        <p:txBody>
          <a:bodyPr/>
          <a:lstStyle/>
          <a:p>
            <a:r>
              <a:rPr lang="he-IL" dirty="0"/>
              <a:t>האיחוד האירופי – </a:t>
            </a:r>
            <a:r>
              <a:rPr lang="he-IL" dirty="0" err="1"/>
              <a:t>המינהלת</a:t>
            </a:r>
            <a:r>
              <a:rPr lang="he-IL" dirty="0"/>
              <a:t> הישראלית </a:t>
            </a:r>
            <a:r>
              <a:rPr lang="he-IL"/>
              <a:t>למו"פ האירופי</a:t>
            </a:r>
            <a:r>
              <a:rPr lang="he-IL" dirty="0"/>
              <a:t> </a:t>
            </a:r>
            <a:r>
              <a:rPr lang="en-US" dirty="0"/>
              <a:t>https://www.innovationisrael.org.il/ISERD/</a:t>
            </a:r>
            <a:endParaRPr lang="he-IL" dirty="0"/>
          </a:p>
          <a:p>
            <a:r>
              <a:rPr lang="he-IL" dirty="0"/>
              <a:t>המכונים הלאומיים לבריאות של ארה”ב – </a:t>
            </a:r>
            <a:r>
              <a:rPr lang="en-US" dirty="0">
                <a:hlinkClick r:id="rId2"/>
              </a:rPr>
              <a:t>The National Institutes of Health (NIH</a:t>
            </a:r>
            <a:r>
              <a:rPr lang="en-US" dirty="0"/>
              <a:t>)</a:t>
            </a:r>
          </a:p>
          <a:p>
            <a:r>
              <a:rPr lang="he-IL" b="1" dirty="0"/>
              <a:t>הקרן הלאומית למדע –</a:t>
            </a:r>
            <a:r>
              <a:rPr lang="he-IL" dirty="0"/>
              <a:t> </a:t>
            </a:r>
            <a:r>
              <a:rPr lang="he-IL" dirty="0">
                <a:hlinkClick r:id="rId3"/>
              </a:rPr>
              <a:t>(</a:t>
            </a:r>
            <a:r>
              <a:rPr lang="en-US" dirty="0">
                <a:hlinkClick r:id="rId3"/>
              </a:rPr>
              <a:t>Israel Science Foundation (ISF</a:t>
            </a:r>
            <a:endParaRPr lang="en-US" dirty="0"/>
          </a:p>
          <a:p>
            <a:r>
              <a:rPr lang="he-IL" dirty="0"/>
              <a:t>הקרן הדו לאומית ארה”ב – ישראל למדע –</a:t>
            </a:r>
            <a:r>
              <a:rPr lang="he-IL" dirty="0">
                <a:hlinkClick r:id="rId4"/>
              </a:rPr>
              <a:t> </a:t>
            </a:r>
            <a:r>
              <a:rPr lang="en-US" dirty="0">
                <a:hlinkClick r:id="rId4"/>
              </a:rPr>
              <a:t>The United States-Israel Binational Science Foundation (BSF</a:t>
            </a:r>
            <a:r>
              <a:rPr lang="en-US" dirty="0"/>
              <a:t>)</a:t>
            </a:r>
          </a:p>
          <a:p>
            <a:r>
              <a:rPr lang="he-IL" dirty="0"/>
              <a:t>הקרן הדו לאומית ישראל-ארה”ב למחקר חקלאי –</a:t>
            </a:r>
            <a:r>
              <a:rPr lang="he-IL" dirty="0">
                <a:hlinkClick r:id="rId5"/>
              </a:rPr>
              <a:t> </a:t>
            </a:r>
            <a:r>
              <a:rPr lang="en-US" dirty="0">
                <a:hlinkClick r:id="rId5"/>
              </a:rPr>
              <a:t>The Binational Agricultural Research and Development Fund (BARD</a:t>
            </a:r>
            <a:r>
              <a:rPr lang="en-US" dirty="0"/>
              <a:t>)</a:t>
            </a:r>
          </a:p>
          <a:p>
            <a:endParaRPr lang="he-IL" altLang="en-US" dirty="0"/>
          </a:p>
        </p:txBody>
      </p:sp>
    </p:spTree>
    <p:extLst>
      <p:ext uri="{BB962C8B-B14F-4D97-AF65-F5344CB8AC3E}">
        <p14:creationId xmlns:p14="http://schemas.microsoft.com/office/powerpoint/2010/main" val="63194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br>
              <a:rPr lang="he-IL" sz="3600" b="1" dirty="0"/>
            </a:b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רשימת קרנות תחרותיות המוכרות ע”י ות”ת</a:t>
            </a:r>
            <a:b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endParaRPr lang="en-US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80764" cy="5410199"/>
          </a:xfrm>
        </p:spPr>
        <p:txBody>
          <a:bodyPr/>
          <a:lstStyle/>
          <a:p>
            <a:r>
              <a:rPr lang="he-IL" dirty="0"/>
              <a:t>קרן גרמניה-ישראל למחקר –</a:t>
            </a:r>
            <a:r>
              <a:rPr lang="he-IL" dirty="0">
                <a:hlinkClick r:id="rId2"/>
              </a:rPr>
              <a:t> </a:t>
            </a:r>
            <a:r>
              <a:rPr lang="en-US" sz="2400" dirty="0">
                <a:hlinkClick r:id="rId2"/>
              </a:rPr>
              <a:t>The German-Israeli Foundation for Scientific Research and Development (GIF</a:t>
            </a:r>
            <a:r>
              <a:rPr lang="en-US" sz="2400" dirty="0"/>
              <a:t>)</a:t>
            </a:r>
          </a:p>
          <a:p>
            <a:r>
              <a:rPr lang="he-IL" dirty="0"/>
              <a:t>הקרן הגרמנית למדע –</a:t>
            </a:r>
            <a:r>
              <a:rPr lang="he-IL" dirty="0">
                <a:hlinkClick r:id="rId3"/>
              </a:rPr>
              <a:t> </a:t>
            </a:r>
            <a:r>
              <a:rPr lang="en-US" dirty="0">
                <a:hlinkClick r:id="rId3"/>
              </a:rPr>
              <a:t>Deutsche </a:t>
            </a:r>
            <a:r>
              <a:rPr lang="en-US" dirty="0" err="1">
                <a:hlinkClick r:id="rId3"/>
              </a:rPr>
              <a:t>Forschungsgemeinschaft</a:t>
            </a:r>
            <a:r>
              <a:rPr lang="en-US" dirty="0">
                <a:hlinkClick r:id="rId3"/>
              </a:rPr>
              <a:t> (DFG</a:t>
            </a:r>
            <a:r>
              <a:rPr lang="en-US" dirty="0"/>
              <a:t>)</a:t>
            </a:r>
          </a:p>
          <a:p>
            <a:r>
              <a:rPr lang="he-IL" dirty="0"/>
              <a:t>הקרן לחקר הסרטן בישראל –</a:t>
            </a:r>
            <a:r>
              <a:rPr lang="he-IL" dirty="0">
                <a:hlinkClick r:id="rId4"/>
              </a:rPr>
              <a:t> </a:t>
            </a:r>
            <a:r>
              <a:rPr lang="en-US" dirty="0">
                <a:hlinkClick r:id="rId4"/>
              </a:rPr>
              <a:t>The Israel Cancer Research Foundation (ICRF</a:t>
            </a:r>
            <a:r>
              <a:rPr lang="en-US" dirty="0"/>
              <a:t>)</a:t>
            </a:r>
          </a:p>
          <a:p>
            <a:r>
              <a:rPr lang="he-IL" dirty="0"/>
              <a:t>הקרן לקידום מדעי האדם –</a:t>
            </a:r>
            <a:r>
              <a:rPr lang="he-IL" dirty="0">
                <a:hlinkClick r:id="rId5"/>
              </a:rPr>
              <a:t> </a:t>
            </a:r>
            <a:r>
              <a:rPr lang="en-US" dirty="0">
                <a:hlinkClick r:id="rId5"/>
              </a:rPr>
              <a:t>Human Frontier Scientific Program (HFSP</a:t>
            </a:r>
            <a:r>
              <a:rPr lang="en-US" dirty="0"/>
              <a:t>)</a:t>
            </a:r>
          </a:p>
          <a:p>
            <a:r>
              <a:rPr lang="he-IL" dirty="0"/>
              <a:t>קרנות המדען הראשי של משרד הבריאות – </a:t>
            </a:r>
            <a:r>
              <a:rPr lang="he-IL" dirty="0">
                <a:hlinkClick r:id="rId6"/>
              </a:rPr>
              <a:t>(</a:t>
            </a:r>
            <a:r>
              <a:rPr lang="en-US" dirty="0">
                <a:hlinkClick r:id="rId6"/>
              </a:rPr>
              <a:t>Ministry of Health (MOH</a:t>
            </a:r>
            <a:endParaRPr lang="en-US" dirty="0"/>
          </a:p>
          <a:p>
            <a:endParaRPr lang="he-IL" altLang="en-US" dirty="0"/>
          </a:p>
        </p:txBody>
      </p:sp>
    </p:spTree>
    <p:extLst>
      <p:ext uri="{BB962C8B-B14F-4D97-AF65-F5344CB8AC3E}">
        <p14:creationId xmlns:p14="http://schemas.microsoft.com/office/powerpoint/2010/main" val="1950476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br>
              <a:rPr lang="he-IL" sz="3600" b="1" dirty="0"/>
            </a:b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רשימת קרנות תחרותיות המוכרות ע”י ות”ת</a:t>
            </a:r>
            <a:b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endParaRPr lang="en-US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80764" cy="5410199"/>
          </a:xfrm>
        </p:spPr>
        <p:txBody>
          <a:bodyPr/>
          <a:lstStyle/>
          <a:p>
            <a:endParaRPr lang="he-IL" dirty="0"/>
          </a:p>
          <a:p>
            <a:r>
              <a:rPr lang="he-IL" dirty="0"/>
              <a:t>קרנות המדען הראשי של משרד המדע והטכנולוגיה – </a:t>
            </a:r>
            <a:r>
              <a:rPr lang="he-IL" dirty="0">
                <a:hlinkClick r:id="rId2"/>
              </a:rPr>
              <a:t>(</a:t>
            </a:r>
            <a:r>
              <a:rPr lang="en-US" dirty="0">
                <a:hlinkClick r:id="rId2"/>
              </a:rPr>
              <a:t>Ministry of Science (MOST</a:t>
            </a:r>
            <a:endParaRPr lang="en-US" dirty="0"/>
          </a:p>
          <a:p>
            <a:r>
              <a:rPr lang="he-IL" dirty="0"/>
              <a:t>תכנית גרמניה/ישראל לשיתוף פעולה בנושאים בעלי אוריינטציה עתידית – </a:t>
            </a:r>
            <a:r>
              <a:rPr lang="en-US" dirty="0">
                <a:hlinkClick r:id="rId3"/>
              </a:rPr>
              <a:t>Deutsch-</a:t>
            </a:r>
            <a:r>
              <a:rPr lang="en-US" dirty="0" err="1">
                <a:hlinkClick r:id="rId3"/>
              </a:rPr>
              <a:t>Israelische</a:t>
            </a:r>
            <a:r>
              <a:rPr lang="en-US" dirty="0">
                <a:hlinkClick r:id="rId3"/>
              </a:rPr>
              <a:t> </a:t>
            </a:r>
            <a:r>
              <a:rPr lang="en-US" dirty="0" err="1">
                <a:hlinkClick r:id="rId3"/>
              </a:rPr>
              <a:t>Projektkooperation</a:t>
            </a:r>
            <a:r>
              <a:rPr lang="en-US" dirty="0">
                <a:hlinkClick r:id="rId3"/>
              </a:rPr>
              <a:t> (DIP</a:t>
            </a:r>
            <a:r>
              <a:rPr lang="en-US" dirty="0"/>
              <a:t>)</a:t>
            </a:r>
          </a:p>
          <a:p>
            <a:endParaRPr lang="he-IL" altLang="en-US" dirty="0"/>
          </a:p>
        </p:txBody>
      </p:sp>
    </p:spTree>
    <p:extLst>
      <p:ext uri="{BB962C8B-B14F-4D97-AF65-F5344CB8AC3E}">
        <p14:creationId xmlns:p14="http://schemas.microsoft.com/office/powerpoint/2010/main" val="1440548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br>
              <a:rPr lang="he-IL" sz="3600" b="1" dirty="0"/>
            </a:br>
            <a:br>
              <a:rPr lang="he-IL" sz="3600" b="1" dirty="0"/>
            </a:br>
            <a:r>
              <a:rPr lang="he-IL" altLang="en-US" sz="3600" b="1" dirty="0">
                <a:latin typeface="David" panose="020E0502060401010101" pitchFamily="34" charset="-79"/>
                <a:cs typeface="David" panose="020E0502060401010101" pitchFamily="34" charset="-79"/>
              </a:rPr>
              <a:t>הקרן הלאומית למדע – </a:t>
            </a:r>
            <a:r>
              <a:rPr lang="en-US" altLang="en-US" sz="3600" b="1" dirty="0">
                <a:latin typeface="David" panose="020E0502060401010101" pitchFamily="34" charset="-79"/>
                <a:cs typeface="David" panose="020E0502060401010101" pitchFamily="34" charset="-79"/>
              </a:rPr>
              <a:t>ISF</a:t>
            </a:r>
            <a:r>
              <a:rPr lang="he-IL" altLang="en-US" sz="3600" b="1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  <a:r>
              <a:rPr lang="en-US" altLang="en-US" sz="3600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altLang="en-US" sz="3600" b="1" dirty="0">
                <a:latin typeface="David" panose="020E0502060401010101" pitchFamily="34" charset="-79"/>
                <a:cs typeface="David" panose="020E0502060401010101" pitchFamily="34" charset="-79"/>
              </a:rPr>
              <a:t>מסלולים</a:t>
            </a:r>
            <a:br>
              <a:rPr lang="en-US" altLang="en-US" sz="3600" b="1" u="sng" dirty="0"/>
            </a:br>
            <a:b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endParaRPr lang="en-US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80764" cy="5410199"/>
          </a:xfrm>
        </p:spPr>
        <p:txBody>
          <a:bodyPr/>
          <a:lstStyle/>
          <a:p>
            <a:r>
              <a:rPr lang="he-IL" dirty="0"/>
              <a:t>מענק מחקר אישי (ועוד סוגי מענקי מחקר)</a:t>
            </a:r>
            <a:endParaRPr lang="en-US" dirty="0"/>
          </a:p>
          <a:p>
            <a:r>
              <a:rPr lang="en-US" dirty="0">
                <a:hlinkClick r:id="rId2"/>
              </a:rPr>
              <a:t>https://www.isf.org.il/#/support-channels/1/10</a:t>
            </a:r>
            <a:endParaRPr lang="en-US" dirty="0"/>
          </a:p>
          <a:p>
            <a:r>
              <a:rPr lang="he-IL" dirty="0"/>
              <a:t>מענק לפרסום ספר (יש מגבלות על הנושאים)</a:t>
            </a:r>
          </a:p>
          <a:p>
            <a:r>
              <a:rPr lang="en-US" dirty="0">
                <a:hlinkClick r:id="rId3"/>
              </a:rPr>
              <a:t>https://www.isf.org.il/#/support-channels/19/13</a:t>
            </a:r>
            <a:endParaRPr lang="en-US" dirty="0"/>
          </a:p>
          <a:p>
            <a:r>
              <a:rPr lang="he-IL" dirty="0"/>
              <a:t>מענק</a:t>
            </a:r>
            <a:r>
              <a:rPr lang="en-US" dirty="0"/>
              <a:t> </a:t>
            </a:r>
            <a:r>
              <a:rPr lang="he-IL" dirty="0"/>
              <a:t> סדנאות מחקר וכנסים (פתוח לזוכים במענקים)</a:t>
            </a:r>
          </a:p>
          <a:p>
            <a:r>
              <a:rPr lang="en-US" dirty="0">
                <a:hlinkClick r:id="rId4"/>
              </a:rPr>
              <a:t>https://www.isf.org.il/#/support-channels/6/12</a:t>
            </a:r>
            <a:endParaRPr lang="he-IL" dirty="0"/>
          </a:p>
          <a:p>
            <a:r>
              <a:rPr lang="he-IL" dirty="0"/>
              <a:t>תכנית לפוסט דוקטורנטים במדעי החברה</a:t>
            </a:r>
          </a:p>
          <a:p>
            <a:r>
              <a:rPr lang="en-US" dirty="0">
                <a:hlinkClick r:id="rId5"/>
              </a:rPr>
              <a:t>https://www.isf.org.il/#/support-channels/36/14</a:t>
            </a:r>
            <a:endParaRPr lang="he-IL" dirty="0"/>
          </a:p>
          <a:p>
            <a:br>
              <a:rPr lang="en-US" dirty="0"/>
            </a:br>
            <a:endParaRPr lang="he-IL" altLang="en-US" b="1" dirty="0"/>
          </a:p>
        </p:txBody>
      </p:sp>
    </p:spTree>
    <p:extLst>
      <p:ext uri="{BB962C8B-B14F-4D97-AF65-F5344CB8AC3E}">
        <p14:creationId xmlns:p14="http://schemas.microsoft.com/office/powerpoint/2010/main" val="4218930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br>
              <a:rPr lang="he-IL" sz="3600" b="1" dirty="0"/>
            </a:br>
            <a:br>
              <a:rPr lang="he-IL" sz="3600" b="1" dirty="0"/>
            </a:br>
            <a:r>
              <a:rPr lang="he-IL" altLang="en-US" sz="3600" b="1" dirty="0">
                <a:latin typeface="David" panose="020E0502060401010101" pitchFamily="34" charset="-79"/>
                <a:cs typeface="David" panose="020E0502060401010101" pitchFamily="34" charset="-79"/>
              </a:rPr>
              <a:t>הקרן הלאומית למדע – </a:t>
            </a:r>
            <a:r>
              <a:rPr lang="en-US" altLang="en-US" sz="3600" b="1" dirty="0">
                <a:latin typeface="David" panose="020E0502060401010101" pitchFamily="34" charset="-79"/>
                <a:cs typeface="David" panose="020E0502060401010101" pitchFamily="34" charset="-79"/>
              </a:rPr>
              <a:t>ISF</a:t>
            </a:r>
            <a:r>
              <a:rPr lang="he-IL" altLang="en-US" sz="3600" b="1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  <a:r>
              <a:rPr lang="en-US" altLang="en-US" sz="3600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altLang="en-US" sz="3600" b="1" dirty="0">
                <a:latin typeface="David" panose="020E0502060401010101" pitchFamily="34" charset="-79"/>
                <a:cs typeface="David" panose="020E0502060401010101" pitchFamily="34" charset="-79"/>
              </a:rPr>
              <a:t>טיפים</a:t>
            </a:r>
            <a:br>
              <a:rPr lang="en-US" altLang="en-US" sz="3600" b="1" u="sng" dirty="0"/>
            </a:br>
            <a:b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endParaRPr lang="en-US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80764" cy="5410199"/>
          </a:xfrm>
        </p:spPr>
        <p:txBody>
          <a:bodyPr/>
          <a:lstStyle/>
          <a:p>
            <a:r>
              <a:rPr lang="he-IL" dirty="0"/>
              <a:t>סיכויים גבוהים יותר למי שמשתף פעולה עם חוקר/ים באוניברסיטה. ות"ת מעודד שת"פ אוניברסיטאות</a:t>
            </a:r>
            <a:r>
              <a:rPr lang="en-US" dirty="0"/>
              <a:t>-</a:t>
            </a:r>
            <a:r>
              <a:rPr lang="he-IL" dirty="0"/>
              <a:t>מכללות</a:t>
            </a:r>
            <a:br>
              <a:rPr lang="en-US" dirty="0"/>
            </a:br>
            <a:r>
              <a:rPr lang="en-US" dirty="0">
                <a:hlinkClick r:id="rId2"/>
              </a:rPr>
              <a:t>https://www.isf.org.il/Files/AnnualReports/pdf/keren2018-19-e18w.pdf</a:t>
            </a:r>
            <a:endParaRPr lang="en-US" dirty="0"/>
          </a:p>
          <a:p>
            <a:r>
              <a:rPr lang="he-IL" altLang="en-US" dirty="0"/>
              <a:t>סיכוי גבוה יותר לקבוצות מחקר מגוונות.</a:t>
            </a:r>
          </a:p>
          <a:p>
            <a:r>
              <a:rPr lang="he-IL" altLang="en-US" dirty="0"/>
              <a:t>סיכוי גבוה יותר למחקרים אמפיריים (כמותיים ואיכותניים). </a:t>
            </a:r>
          </a:p>
          <a:p>
            <a:r>
              <a:rPr lang="he-IL" altLang="en-US" dirty="0"/>
              <a:t>סיכוי גבוה לקבל מענק לפרסום ספר למי שיש לו חוזה עם הוצאה אקדמית יוקרתית.</a:t>
            </a:r>
          </a:p>
          <a:p>
            <a:r>
              <a:rPr lang="he-IL" altLang="en-US" dirty="0"/>
              <a:t>יש אפשרות להמליץ ולפסול שופטים של המענק.</a:t>
            </a:r>
          </a:p>
          <a:p>
            <a:r>
              <a:rPr lang="he-IL" altLang="en-US" dirty="0"/>
              <a:t>יש חשיבות בעצם ההגשה גם אם לא זוכים.</a:t>
            </a:r>
          </a:p>
          <a:p>
            <a:endParaRPr lang="he-IL" altLang="en-US" dirty="0"/>
          </a:p>
        </p:txBody>
      </p:sp>
    </p:spTree>
    <p:extLst>
      <p:ext uri="{BB962C8B-B14F-4D97-AF65-F5344CB8AC3E}">
        <p14:creationId xmlns:p14="http://schemas.microsoft.com/office/powerpoint/2010/main" val="1900199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45281" y="914400"/>
            <a:ext cx="8453437" cy="5334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br>
              <a:rPr lang="he-IL" sz="3600" b="1" dirty="0"/>
            </a:br>
            <a:br>
              <a:rPr lang="he-IL" sz="3600" b="1" dirty="0"/>
            </a:br>
            <a:br>
              <a:rPr lang="he-IL" sz="3600" b="1" dirty="0"/>
            </a:b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קרנות מחקר נוספים בישראל</a:t>
            </a:r>
            <a:r>
              <a:rPr lang="en-US" sz="3600" b="1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 (לא תחרותי)</a:t>
            </a:r>
            <a:b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</a:br>
            <a:br>
              <a:rPr lang="en-US" altLang="en-US" sz="3600" b="1" u="sng" dirty="0"/>
            </a:br>
            <a:b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endParaRPr lang="en-US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80764" cy="5410199"/>
          </a:xfrm>
        </p:spPr>
        <p:txBody>
          <a:bodyPr/>
          <a:lstStyle/>
          <a:p>
            <a:r>
              <a:rPr lang="he-IL" dirty="0"/>
              <a:t>מחקר עבור רשות לניירות ערך</a:t>
            </a:r>
          </a:p>
          <a:p>
            <a:r>
              <a:rPr lang="en-US" dirty="0">
                <a:hlinkClick r:id="rId2"/>
              </a:rPr>
              <a:t>https://www.isa.gov.il/Download/IsaFile_4100.pdf</a:t>
            </a:r>
            <a:endParaRPr lang="en-US" dirty="0"/>
          </a:p>
          <a:p>
            <a:r>
              <a:rPr lang="he-IL" dirty="0"/>
              <a:t>מכון </a:t>
            </a:r>
            <a:r>
              <a:rPr lang="he-IL" dirty="0" err="1"/>
              <a:t>פאלק</a:t>
            </a:r>
            <a:r>
              <a:rPr lang="he-IL" dirty="0"/>
              <a:t> למחקר כלכלי בישראל</a:t>
            </a:r>
          </a:p>
          <a:p>
            <a:r>
              <a:rPr lang="en-US" dirty="0">
                <a:hlinkClick r:id="rId3"/>
              </a:rPr>
              <a:t>https://falk.huji.ac.il/sites/default/files/falkheb/files/call_for_papers_2024.pdf</a:t>
            </a:r>
            <a:endParaRPr lang="en-US" dirty="0"/>
          </a:p>
          <a:p>
            <a:r>
              <a:rPr lang="he-IL" dirty="0" err="1"/>
              <a:t>פולברייט</a:t>
            </a:r>
            <a:r>
              <a:rPr lang="he-IL" dirty="0"/>
              <a:t> ישראל </a:t>
            </a:r>
            <a:r>
              <a:rPr lang="en-US" dirty="0">
                <a:hlinkClick r:id="rId4"/>
              </a:rPr>
              <a:t>https://www.fulbright.org.il/</a:t>
            </a:r>
            <a:endParaRPr lang="en-US" dirty="0"/>
          </a:p>
          <a:p>
            <a:r>
              <a:rPr lang="en-US" dirty="0"/>
              <a:t>Israel Institute  </a:t>
            </a:r>
            <a:r>
              <a:rPr lang="he-IL" dirty="0"/>
              <a:t> רלוונטי להוראה בחו"ל ויצירת קורסים בינ"ל</a:t>
            </a:r>
          </a:p>
          <a:p>
            <a:r>
              <a:rPr lang="en-US" dirty="0">
                <a:hlinkClick r:id="rId5"/>
              </a:rPr>
              <a:t>https://israelinstitute.org/programs/#for-israeli-academics</a:t>
            </a:r>
            <a:endParaRPr lang="en-US" dirty="0"/>
          </a:p>
          <a:p>
            <a:endParaRPr lang="he-IL" altLang="en-US" dirty="0"/>
          </a:p>
        </p:txBody>
      </p:sp>
    </p:spTree>
    <p:extLst>
      <p:ext uri="{BB962C8B-B14F-4D97-AF65-F5344CB8AC3E}">
        <p14:creationId xmlns:p14="http://schemas.microsoft.com/office/powerpoint/2010/main" val="47214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45281" y="914400"/>
            <a:ext cx="8453437" cy="5334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br>
              <a:rPr lang="he-IL" sz="3600" b="1" dirty="0"/>
            </a:br>
            <a:br>
              <a:rPr lang="he-IL" sz="3600" b="1" dirty="0"/>
            </a:br>
            <a:br>
              <a:rPr lang="he-IL" sz="3600" b="1" dirty="0"/>
            </a:b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קרנות מחקר בחו"ל (תחרותי ולא תחרותי)</a:t>
            </a:r>
            <a:b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</a:br>
            <a:br>
              <a:rPr lang="en-US" altLang="en-US" sz="3600" b="1" u="sng" dirty="0"/>
            </a:br>
            <a:b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endParaRPr lang="en-US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80764" cy="5410199"/>
          </a:xfrm>
        </p:spPr>
        <p:txBody>
          <a:bodyPr/>
          <a:lstStyle/>
          <a:p>
            <a:r>
              <a:rPr lang="he-IL" dirty="0"/>
              <a:t>קרן </a:t>
            </a:r>
            <a:r>
              <a:rPr lang="en-US" dirty="0"/>
              <a:t> BSF </a:t>
            </a:r>
            <a:r>
              <a:rPr lang="he-IL" dirty="0"/>
              <a:t>שתומכת במחקר אמריקאי ישראלי</a:t>
            </a:r>
          </a:p>
          <a:p>
            <a:r>
              <a:rPr lang="en-US" dirty="0">
                <a:hlinkClick r:id="rId2"/>
              </a:rPr>
              <a:t>https://www.bsf.org.il/funding-opportunities/bsf-research-grants/about/</a:t>
            </a:r>
            <a:endParaRPr lang="en-US" dirty="0"/>
          </a:p>
          <a:p>
            <a:r>
              <a:rPr lang="he-IL" dirty="0"/>
              <a:t>קרן אמריקאית </a:t>
            </a:r>
            <a:r>
              <a:rPr lang="en-US" dirty="0"/>
              <a:t>NSF</a:t>
            </a:r>
          </a:p>
          <a:p>
            <a:r>
              <a:rPr lang="en-US" dirty="0">
                <a:hlinkClick r:id="rId3"/>
              </a:rPr>
              <a:t>https://new.nsf.gov/funding/opportunities/law-science-ls</a:t>
            </a:r>
            <a:endParaRPr lang="en-US" dirty="0"/>
          </a:p>
          <a:p>
            <a:r>
              <a:rPr lang="he-IL" dirty="0" err="1"/>
              <a:t>המינהלת</a:t>
            </a:r>
            <a:r>
              <a:rPr lang="he-IL" dirty="0"/>
              <a:t> הישראלית למו"פ אירופי (</a:t>
            </a:r>
            <a:r>
              <a:rPr lang="en-US" dirty="0"/>
              <a:t>Horizon Europe</a:t>
            </a:r>
            <a:r>
              <a:rPr lang="he-IL" dirty="0"/>
              <a:t>)</a:t>
            </a:r>
          </a:p>
          <a:p>
            <a:r>
              <a:rPr lang="en-US" dirty="0">
                <a:hlinkClick r:id="rId4"/>
              </a:rPr>
              <a:t>https://www.innovationisrael.org.il/ISERD/</a:t>
            </a:r>
            <a:endParaRPr lang="he-IL" dirty="0"/>
          </a:p>
          <a:p>
            <a:endParaRPr lang="en-US" dirty="0"/>
          </a:p>
          <a:p>
            <a:endParaRPr lang="he-IL" altLang="en-US" dirty="0"/>
          </a:p>
        </p:txBody>
      </p:sp>
    </p:spTree>
    <p:extLst>
      <p:ext uri="{BB962C8B-B14F-4D97-AF65-F5344CB8AC3E}">
        <p14:creationId xmlns:p14="http://schemas.microsoft.com/office/powerpoint/2010/main" val="201283553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723</Words>
  <Application>Microsoft Office PowerPoint</Application>
  <PresentationFormat>‫הצגה על המסך (4:3)</PresentationFormat>
  <Paragraphs>75</Paragraphs>
  <Slides>10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5" baseType="lpstr">
      <vt:lpstr>Arial</vt:lpstr>
      <vt:lpstr>David</vt:lpstr>
      <vt:lpstr>Times New Roman</vt:lpstr>
      <vt:lpstr>Wingdings</vt:lpstr>
      <vt:lpstr>Default Design</vt:lpstr>
      <vt:lpstr>מפגש שני רשות המחקר תשפ"ד:  מידע על קרנות מחקר</vt:lpstr>
      <vt:lpstr>א. זכיה קרנות מחקר – מדוע?   </vt:lpstr>
      <vt:lpstr> רשימת קרנות תחרותיות המוכרות ע”י ות”ת </vt:lpstr>
      <vt:lpstr> רשימת קרנות תחרותיות המוכרות ע”י ות”ת </vt:lpstr>
      <vt:lpstr> רשימת קרנות תחרותיות המוכרות ע”י ות”ת </vt:lpstr>
      <vt:lpstr>  הקרן הלאומית למדע – ISF: מסלולים  </vt:lpstr>
      <vt:lpstr>  הקרן הלאומית למדע – ISF: טיפים  </vt:lpstr>
      <vt:lpstr>   קרנות מחקר נוספים בישראל  (לא תחרותי)   </vt:lpstr>
      <vt:lpstr>   קרנות מחקר בחו"ל (תחרותי ולא תחרותי)   </vt:lpstr>
      <vt:lpstr>   קרנות מחקר בחו"ל (תחרותי ולא תחרותי)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ruti</dc:creator>
  <cp:lastModifiedBy>Yuval</cp:lastModifiedBy>
  <cp:revision>263</cp:revision>
  <dcterms:created xsi:type="dcterms:W3CDTF">2003-09-29T11:18:15Z</dcterms:created>
  <dcterms:modified xsi:type="dcterms:W3CDTF">2024-03-10T11:39:48Z</dcterms:modified>
</cp:coreProperties>
</file>