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2" r:id="rId2"/>
  </p:sldMasterIdLst>
  <p:notesMasterIdLst>
    <p:notesMasterId r:id="rId10"/>
  </p:notesMasterIdLst>
  <p:handoutMasterIdLst>
    <p:handoutMasterId r:id="rId11"/>
  </p:handoutMasterIdLst>
  <p:sldIdLst>
    <p:sldId id="257" r:id="rId3"/>
    <p:sldId id="346" r:id="rId4"/>
    <p:sldId id="350" r:id="rId5"/>
    <p:sldId id="351" r:id="rId6"/>
    <p:sldId id="353" r:id="rId7"/>
    <p:sldId id="352" r:id="rId8"/>
    <p:sldId id="354" r:id="rId9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4" autoAdjust="0"/>
    <p:restoredTop sz="96182" autoAdjust="0"/>
  </p:normalViewPr>
  <p:slideViewPr>
    <p:cSldViewPr showGuides="1">
      <p:cViewPr varScale="1">
        <p:scale>
          <a:sx n="73" d="100"/>
          <a:sy n="73" d="100"/>
        </p:scale>
        <p:origin x="594" y="60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1644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6/6/2024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6/6/2024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05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1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96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569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007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78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825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A09E-12D5-4B1D-B8BB-C300B1DDD423}" type="datetime1">
              <a:rPr lang="en-US" smtClean="0"/>
              <a:t>6/6/2024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/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A53D-4C84-40AA-983E-A1E818A7FEFC}" type="datetime1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FCEE-AE66-4EAB-9C04-97F8A56A6354}" type="datetime1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377B-053C-438C-8A98-92C419A6701C}" type="datetime1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6535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EF46-0123-4A75-9835-49DC49D53DE2}" type="datetime1">
              <a:rPr lang="en-US" smtClean="0"/>
              <a:t>6/6/2024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/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258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378D-18AE-47D1-B10A-42F623B40082}" type="datetime1">
              <a:rPr lang="en-US" smtClean="0"/>
              <a:t>6/6/2024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4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F6AE8-D704-41F6-B16A-5547B5672AC1}" type="datetime1">
              <a:rPr lang="en-US" smtClean="0"/>
              <a:t>6/6/2024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7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B9538-6F63-4C0B-916D-ED3F4E0A1B28}" type="datetime1">
              <a:rPr lang="en-US" smtClean="0"/>
              <a:t>6/6/2024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15BF-7116-4A9E-8022-5A2DC937F971}" type="datetime1">
              <a:rPr lang="en-US" smtClean="0"/>
              <a:t>6/6/2024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DC91-5A3B-40CE-8C1D-279A8EF6E008}" type="datetime1">
              <a:rPr lang="en-US" smtClean="0"/>
              <a:t>6/6/2024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C20A-B94A-4E20-B4B2-88A7825AE904}" type="datetime1">
              <a:rPr lang="en-US" smtClean="0"/>
              <a:t>6/6/2024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7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59468AF-EFCF-4AAD-ACF4-3BA83EC4AF4E}" type="datetime1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/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75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ד"ר מעיין פרל</a:t>
            </a:r>
          </a:p>
          <a:p>
            <a:pPr algn="r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המכללה האקדמית נתניה</a:t>
            </a:r>
          </a:p>
          <a:p>
            <a:pPr algn="r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12/9/2021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תשפ"ב 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 rtl="1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מפגש רשות המחקר:</a:t>
            </a:r>
            <a:b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4000" dirty="0">
                <a:latin typeface="David" panose="020E0502060401010101" pitchFamily="34" charset="-79"/>
                <a:cs typeface="David" panose="020E0502060401010101" pitchFamily="34" charset="-79"/>
              </a:rPr>
              <a:t>הגשת הצעות לקרן הלאומית למדע</a:t>
            </a:r>
            <a:endParaRPr lang="en-US" sz="4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898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812" y="1066800"/>
            <a:ext cx="10590451" cy="5156200"/>
          </a:xfrm>
        </p:spPr>
        <p:txBody>
          <a:bodyPr>
            <a:noAutofit/>
          </a:bodyPr>
          <a:lstStyle/>
          <a:p>
            <a:pPr algn="r" rtl="1"/>
            <a:endParaRPr lang="he-IL" sz="2000" i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הכל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מתחיל מרעיון חדשני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למחקר מעמיק ורחב היקף</a:t>
            </a:r>
          </a:p>
          <a:p>
            <a:pPr algn="r" rtl="1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נושא המחקר צריך לנבוע מההיסטוריה המחקרית שלכם – ההצעה נבחנת, בין היתר, על-סמך יכולת החוקרים להשיג את התוצאות המבוקשות</a:t>
            </a:r>
          </a:p>
          <a:p>
            <a:pPr algn="r" rtl="1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הנושא צריך להיות מספיק רחב כדי להצדיק מימון ארוך טווח</a:t>
            </a:r>
          </a:p>
          <a:p>
            <a:pPr algn="r" rtl="1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שיטת המחקר צריכה להיות כזו שדורשת משאבים כלכליים (למשל, ניתוח של תנאי השימוש של פלטפורמות ביחס למגבלת השימוש במידע שמוחזק על-ידן, ראיונות, מחקר אמפירי)</a:t>
            </a:r>
          </a:p>
          <a:p>
            <a:pPr marL="0" indent="0" algn="r" rtl="1">
              <a:buNone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574" y="-152400"/>
            <a:ext cx="10157354" cy="1397000"/>
          </a:xfrm>
        </p:spPr>
        <p:txBody>
          <a:bodyPr/>
          <a:lstStyle/>
          <a:p>
            <a:pPr algn="ctr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איך ניגשים למשימה?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344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812" y="1066800"/>
            <a:ext cx="10590451" cy="5156200"/>
          </a:xfrm>
        </p:spPr>
        <p:txBody>
          <a:bodyPr>
            <a:noAutofit/>
          </a:bodyPr>
          <a:lstStyle/>
          <a:p>
            <a:pPr algn="r" rtl="1"/>
            <a:endParaRPr lang="he-IL" sz="2000" i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חשוב לתכנן לו"ז! 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הדדליין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להגשה לקרן הוא בד"כ בסוף נובמבר, אולם ההצעות צריכות להגיע לרשות המחקר לפחות שבועיים קודם!</a:t>
            </a:r>
          </a:p>
          <a:p>
            <a:pPr algn="r" rtl="1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חשוב לזכור להירשם כמשתמש חדש – בד"כ בתחילת אוקטובר נפתחת ההרשמה. רשות המחקר מאשרת את הצטרפות החוקר למאגר.</a:t>
            </a:r>
          </a:p>
          <a:p>
            <a:pPr algn="r" rtl="1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חשוב להשאיר מספיק זמן לעריכה לשונית.</a:t>
            </a:r>
          </a:p>
          <a:p>
            <a:pPr algn="r" rtl="1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מציאת שותף? אפשר כמובן להגיש לבד, אך האופציה של שותפות עשויה מאוד לעזור. השותף צריך להיות מישהו שתצטרכו לעבוד יחד 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איתו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כל תקופת המענק, אם תזכו. אם המחקר מבוסס על היבטים בהם אתם חלשים יותר – מומלץ לאחד כוחות עם מומחה אחר. </a:t>
            </a:r>
          </a:p>
          <a:p>
            <a:pPr algn="r" rtl="1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שיתוף פעולה יכול להיות פנימי למוסד או חיצוני למוסד – במקרה האחרון המענק יחולק בין המוסדות.</a:t>
            </a:r>
          </a:p>
          <a:p>
            <a:pPr algn="r" rtl="1"/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574" y="-152400"/>
            <a:ext cx="10157354" cy="1397000"/>
          </a:xfrm>
        </p:spPr>
        <p:txBody>
          <a:bodyPr/>
          <a:lstStyle/>
          <a:p>
            <a:pPr algn="ctr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איך ניגשים למשימה? </a:t>
            </a:r>
            <a:b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היבטים טכניים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556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812" y="1066800"/>
            <a:ext cx="10590451" cy="5156200"/>
          </a:xfrm>
        </p:spPr>
        <p:txBody>
          <a:bodyPr>
            <a:noAutofit/>
          </a:bodyPr>
          <a:lstStyle/>
          <a:p>
            <a:pPr algn="r" rtl="1"/>
            <a:endParaRPr lang="he-IL" sz="2000" i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שיפוט ההצעות הוא דואלי – סקר עמיתים וועדה מקצועית.</a:t>
            </a:r>
          </a:p>
          <a:p>
            <a:pPr algn="r" rtl="1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מתקבלות לפחות 4 חוות דעת של מומחים על ההצעה שמדרגים את רמת המצוינות שלה.</a:t>
            </a:r>
          </a:p>
          <a:p>
            <a:pPr algn="r" rtl="1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רוב השופטים אינם מהארץ.</a:t>
            </a:r>
          </a:p>
          <a:p>
            <a:pPr algn="r" rtl="1"/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חשוב!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להתייחס בצורה מכבדת ועניינית לכתיבה של כל מי שעשוי להיות שופט פוטנציאלי בישראל או בחו"ל.</a:t>
            </a:r>
          </a:p>
          <a:p>
            <a:pPr algn="r" rtl="1"/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סגנון הכתיבה צריך להיות ענייני –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הרעיון צריך להיות מגובש, ברור, עם אבני דרך מאוד בהירות. מטרת המחקר וחשיבותו צריכים להיות ברורים. 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574" y="-152400"/>
            <a:ext cx="10157354" cy="1397000"/>
          </a:xfrm>
        </p:spPr>
        <p:txBody>
          <a:bodyPr/>
          <a:lstStyle/>
          <a:p>
            <a:pPr algn="ctr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איך ניגשים למשימה? </a:t>
            </a:r>
            <a:b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היבטים מהותיים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2204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812" y="1625600"/>
            <a:ext cx="10590451" cy="5156200"/>
          </a:xfrm>
        </p:spPr>
        <p:txBody>
          <a:bodyPr>
            <a:noAutofit/>
          </a:bodyPr>
          <a:lstStyle/>
          <a:p>
            <a:pPr algn="l"/>
            <a:r>
              <a:rPr lang="en-US" b="1" dirty="0">
                <a:latin typeface="David" panose="020E0502060401010101" pitchFamily="34" charset="-79"/>
                <a:cs typeface="David" panose="020E0502060401010101" pitchFamily="34" charset="-79"/>
              </a:rPr>
              <a:t>Scientific abstract - 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תקציר שמסביר את נושא המחקר וחשיבותו, מה נעשה עד היום בקצרה ובמה המחקר מבקש לחדש. צריך להיות עמוד אחד</a:t>
            </a:r>
          </a:p>
          <a:p>
            <a:pPr algn="l"/>
            <a:r>
              <a:rPr lang="en-US" b="1" dirty="0">
                <a:latin typeface="David" panose="020E0502060401010101" pitchFamily="34" charset="-79"/>
                <a:cs typeface="David" panose="020E0502060401010101" pitchFamily="34" charset="-79"/>
              </a:rPr>
              <a:t>Scientific background –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הרחבה של התקציר</a:t>
            </a:r>
          </a:p>
          <a:p>
            <a:pPr algn="l"/>
            <a:r>
              <a:rPr lang="en-US" b="1" dirty="0">
                <a:latin typeface="David" panose="020E0502060401010101" pitchFamily="34" charset="-79"/>
                <a:cs typeface="David" panose="020E0502060401010101" pitchFamily="34" charset="-79"/>
              </a:rPr>
              <a:t>Research Objectives and expected significance -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לפרט את מטרות המחקר וחשיבותו. כדאי לפרוט את מטרת המחקר למטרות משנה ולהסביר כל מטרה. החשיבות צריכה להיות רחבה ועמוקה (המשגה חדשה, פיתוח גישה חדשה, אמות מידע להמלצות מדיניות)</a:t>
            </a:r>
          </a:p>
          <a:p>
            <a:pPr marL="426645" lvl="1" indent="0">
              <a:buNone/>
            </a:pP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574" y="-152400"/>
            <a:ext cx="10157354" cy="1397000"/>
          </a:xfrm>
        </p:spPr>
        <p:txBody>
          <a:bodyPr/>
          <a:lstStyle/>
          <a:p>
            <a:pPr algn="ctr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מבנה ההצעה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0466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812" y="1066800"/>
            <a:ext cx="10590451" cy="5156200"/>
          </a:xfrm>
        </p:spPr>
        <p:txBody>
          <a:bodyPr>
            <a:noAutofit/>
          </a:bodyPr>
          <a:lstStyle/>
          <a:p>
            <a:pPr algn="l"/>
            <a:endParaRPr lang="en-US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/>
            <a:r>
              <a:rPr lang="en-US" b="1" dirty="0">
                <a:latin typeface="David" panose="020E0502060401010101" pitchFamily="34" charset="-79"/>
                <a:cs typeface="David" panose="020E0502060401010101" pitchFamily="34" charset="-79"/>
              </a:rPr>
              <a:t>Detailed description of the proposed research: </a:t>
            </a:r>
          </a:p>
          <a:p>
            <a:pPr lvl="1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working hypothesis: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מהי הנחת המוצא של המחקר?</a:t>
            </a:r>
          </a:p>
          <a:p>
            <a:pPr lvl="1"/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Research plan &amp; methods: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חלק מאוד חשוב! פירוט של 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תוכנית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המחקר – מהם כל שלבי המחקר ואיזו שיטה תשמש את החוקרים בכל שלב (למשל, בחינת קשיי הגישה של חוקרים למידע המצוי בפלטפורמות ובחינת האמצעים הטכנולוגיים המשמשים אותם לשם התגברות על קשיים אלו – באמצעות ראיונות)</a:t>
            </a:r>
          </a:p>
          <a:p>
            <a:pPr marL="426645" lvl="1" indent="0">
              <a:buNone/>
            </a:pP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Prior research and expected outcomes: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פירוט המחקרים הקודמים שעשו מגישי ההצעה שהינם קשורים לנושא ההצעה ויכולים להעיד על כשירות המציעים לבצע את ההצעה. כמו-כן, תיאור תוצאות המחקר הצפויות.</a:t>
            </a:r>
          </a:p>
          <a:p>
            <a:pPr marL="426645" lvl="1" indent="0">
              <a:buNone/>
            </a:pP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 Bibliography: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לא לשכוח לאזכר שופטים פוטנציאליים. כמו-כן, לאזכר את כל הספרות העכשווית הרלוונטית בתחום.</a:t>
            </a:r>
            <a:endParaRPr lang="he-IL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574" y="-152400"/>
            <a:ext cx="10157354" cy="1397000"/>
          </a:xfrm>
        </p:spPr>
        <p:txBody>
          <a:bodyPr/>
          <a:lstStyle/>
          <a:p>
            <a:pPr algn="ctr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מבנה ההצעה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172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812" y="1066800"/>
            <a:ext cx="10590451" cy="5156200"/>
          </a:xfrm>
        </p:spPr>
        <p:txBody>
          <a:bodyPr>
            <a:noAutofit/>
          </a:bodyPr>
          <a:lstStyle/>
          <a:p>
            <a:pPr algn="l"/>
            <a:endParaRPr lang="en-US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/>
            <a:r>
              <a:rPr lang="en-US" b="1" dirty="0">
                <a:latin typeface="David" panose="020E0502060401010101" pitchFamily="34" charset="-79"/>
                <a:cs typeface="David" panose="020E0502060401010101" pitchFamily="34" charset="-79"/>
              </a:rPr>
              <a:t>Time schedule and work plan: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לחלק את 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תוכנית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המחקר שפורטה ליעדים מבחינת זמן. חשוב לפרוס את היעדים לכל אורך תקופת המחקר</a:t>
            </a:r>
          </a:p>
          <a:p>
            <a:pPr algn="l"/>
            <a:r>
              <a:rPr lang="en-US" b="1" dirty="0">
                <a:latin typeface="David" panose="020E0502060401010101" pitchFamily="34" charset="-79"/>
                <a:cs typeface="David" panose="020E0502060401010101" pitchFamily="34" charset="-79"/>
              </a:rPr>
              <a:t>Budget: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חלק טכני שרשות המחקר תוכל לסייע בו. צריך להכין תקציב מפורט לכל תקופת המחקר. מה מכניסים? </a:t>
            </a:r>
          </a:p>
          <a:p>
            <a:pPr marL="0" indent="0" algn="r" rtl="1">
              <a:buNone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	- כוח אדם (תלמידי מחקר, דוקטורנטים, פוסט-דוק, סטטיסטיקאים, אנשי מחשוב) </a:t>
            </a:r>
          </a:p>
          <a:p>
            <a:pPr marL="0" indent="0" algn="r" rtl="1">
              <a:buNone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	- נסיעות לחו"ל, ימי עיון, סדנת מומחים</a:t>
            </a:r>
          </a:p>
          <a:p>
            <a:pPr marL="0" indent="0" algn="r" rtl="1">
              <a:buNone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	- ציוד (מחשבים, תוכנות, שירותי ענן)</a:t>
            </a:r>
          </a:p>
          <a:p>
            <a:pPr marL="0" indent="0" algn="r" rtl="1">
              <a:buNone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	- שונות (עריכה לשונית, הגשת מאמרים לחו"ל) </a:t>
            </a:r>
            <a:endParaRPr lang="he-IL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574" y="-152400"/>
            <a:ext cx="10157354" cy="1397000"/>
          </a:xfrm>
        </p:spPr>
        <p:txBody>
          <a:bodyPr/>
          <a:lstStyle/>
          <a:p>
            <a:pPr algn="ctr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מבנה ההצעה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9516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lass open house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Class open house presentation" id="{ED6F853E-23FC-44AA-826D-3EFB5E0A4D17}" vid="{6E8FE5FC-8933-4D10-AAA1-772E0561ED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34B7CA8-998B-4F57-AEE2-A1ADF5E9D3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Classroom open house presentation</Template>
  <TotalTime>0</TotalTime>
  <Words>587</Words>
  <Application>Microsoft Office PowerPoint</Application>
  <PresentationFormat>מותאם אישית</PresentationFormat>
  <Paragraphs>51</Paragraphs>
  <Slides>7</Slides>
  <Notes>7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David</vt:lpstr>
      <vt:lpstr>Class open house presentation</vt:lpstr>
      <vt:lpstr>מפגש רשות המחקר: הגשת הצעות לקרן הלאומית למדע</vt:lpstr>
      <vt:lpstr>איך ניגשים למשימה?</vt:lpstr>
      <vt:lpstr>איך ניגשים למשימה?  היבטים טכניים</vt:lpstr>
      <vt:lpstr>איך ניגשים למשימה?  היבטים מהותיים</vt:lpstr>
      <vt:lpstr>מבנה ההצעה</vt:lpstr>
      <vt:lpstr>מבנה ההצעה</vt:lpstr>
      <vt:lpstr>מבנה ההצעה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2017-02-26T09:00:51Z</dcterms:created>
  <dcterms:modified xsi:type="dcterms:W3CDTF">2024-06-06T14:15:48Z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TC034605079991</vt:lpwstr>
  </property>
</Properties>
</file>