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4" r:id="rId3"/>
    <p:sldId id="347" r:id="rId4"/>
    <p:sldId id="348" r:id="rId5"/>
    <p:sldId id="318" r:id="rId6"/>
    <p:sldId id="345" r:id="rId7"/>
    <p:sldId id="349" r:id="rId8"/>
    <p:sldId id="320" r:id="rId9"/>
    <p:sldId id="350" r:id="rId10"/>
    <p:sldId id="351" r:id="rId11"/>
    <p:sldId id="322" r:id="rId12"/>
    <p:sldId id="343" r:id="rId13"/>
    <p:sldId id="333" r:id="rId14"/>
    <p:sldId id="346" r:id="rId15"/>
    <p:sldId id="296" r:id="rId16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62" d="100"/>
          <a:sy n="62" d="100"/>
        </p:scale>
        <p:origin x="139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DB5A0-4FB1-47C8-8310-3ED8F3D8499D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4317A-C78A-42FC-84EB-2BCA6AC3D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24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B56EA-4637-45C0-BAEA-D4E96077239F}" type="datetimeFigureOut">
              <a:rPr lang="en-GB" smtClean="0"/>
              <a:t>07/09/2022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6835E-C5CB-4DD7-AEE4-3126E1778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39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.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68313" y="433390"/>
            <a:ext cx="8208962" cy="4619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68313" y="1227141"/>
            <a:ext cx="8208962" cy="460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94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uglas.arner@hku.h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apers.ssrn.com/sol3/papers.cfm?abstract_id=3834879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apers.ssrn.com/sol3/papers.cfm?abstract_id=3387359" TargetMode="External"/><Relationship Id="rId2" Type="http://schemas.openxmlformats.org/officeDocument/2006/relationships/hyperlink" Target="https://nextbillion.net/economic-fintech-innovation-financial-inclusion-covid19/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apers.ssrn.com/sol3/papers.cfm?abstract_id=4133531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x.org/course/introduction-to-finte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apers.ssrn.com/sol3/papers.cfm?abstract_id=378360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CBDC in a Global Perspective: Cross Border Payments, Sanctions Regimes, and the </a:t>
            </a:r>
            <a:r>
              <a:rPr lang="en-US" b="1"/>
              <a:t>UN SDGs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3429000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  <a:p>
            <a:r>
              <a:rPr lang="en-GB" dirty="0"/>
              <a:t>Douglas W. </a:t>
            </a:r>
            <a:r>
              <a:rPr lang="en-GB" dirty="0" err="1"/>
              <a:t>Arner</a:t>
            </a:r>
            <a:endParaRPr lang="en-GB" dirty="0"/>
          </a:p>
          <a:p>
            <a:r>
              <a:rPr lang="en-GB" dirty="0"/>
              <a:t>Kerry Holdings Professor in Law</a:t>
            </a:r>
          </a:p>
          <a:p>
            <a:r>
              <a:rPr lang="en-GB" dirty="0"/>
              <a:t>RGC Senior Fellow in Digital Finance &amp; Sustainable Development</a:t>
            </a:r>
          </a:p>
          <a:p>
            <a:r>
              <a:rPr lang="en-GB" dirty="0"/>
              <a:t>Associate Director, HKU-Standard Chartered Foundation </a:t>
            </a:r>
            <a:r>
              <a:rPr lang="en-GB" dirty="0" err="1"/>
              <a:t>FinTech</a:t>
            </a:r>
            <a:r>
              <a:rPr lang="en-GB" dirty="0"/>
              <a:t> Academy</a:t>
            </a:r>
          </a:p>
          <a:p>
            <a:r>
              <a:rPr lang="en-GB" dirty="0"/>
              <a:t>University of Hong Kong</a:t>
            </a:r>
          </a:p>
          <a:p>
            <a:r>
              <a:rPr lang="en-GB" dirty="0">
                <a:hlinkClick r:id="rId2"/>
              </a:rPr>
              <a:t>Douglas.arner@hku.hk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268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/>
              <a:t>‘Digital Dollar’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HK" dirty="0" err="1"/>
              <a:t>FedAccounts</a:t>
            </a:r>
            <a:endParaRPr lang="en-HK" dirty="0"/>
          </a:p>
          <a:p>
            <a:r>
              <a:rPr lang="en-HK" dirty="0"/>
              <a:t>Digital dollar wallets</a:t>
            </a:r>
          </a:p>
          <a:p>
            <a:r>
              <a:rPr lang="en-HK" dirty="0"/>
              <a:t>Hybrid: money + payment</a:t>
            </a:r>
          </a:p>
          <a:p>
            <a:r>
              <a:rPr lang="en-HK" dirty="0"/>
              <a:t>Retail</a:t>
            </a:r>
          </a:p>
          <a:p>
            <a:r>
              <a:rPr lang="en-HK" dirty="0"/>
              <a:t>Centralised</a:t>
            </a:r>
          </a:p>
          <a:p>
            <a:r>
              <a:rPr lang="en-HK" dirty="0"/>
              <a:t>Financial inclusion</a:t>
            </a:r>
          </a:p>
          <a:p>
            <a:r>
              <a:rPr lang="en-HK" dirty="0"/>
              <a:t>COVID-19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5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/>
              <a:t>Looking forward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HK" dirty="0"/>
              <a:t>Technology</a:t>
            </a:r>
          </a:p>
          <a:p>
            <a:r>
              <a:rPr lang="en-HK" dirty="0"/>
              <a:t>Structure: money, payment, hybrid</a:t>
            </a:r>
          </a:p>
          <a:p>
            <a:endParaRPr lang="en-HK" dirty="0"/>
          </a:p>
          <a:p>
            <a:r>
              <a:rPr lang="en-HK" dirty="0"/>
              <a:t>Rationale: </a:t>
            </a:r>
          </a:p>
          <a:p>
            <a:r>
              <a:rPr lang="en-HK" dirty="0"/>
              <a:t>Major currencies / economies: China, EU, US</a:t>
            </a:r>
          </a:p>
          <a:p>
            <a:r>
              <a:rPr lang="en-HK" dirty="0"/>
              <a:t>Others</a:t>
            </a:r>
            <a:r>
              <a:rPr lang="en-US" dirty="0"/>
              <a:t> – individual circumstances</a:t>
            </a:r>
          </a:p>
          <a:p>
            <a:pPr lvl="1"/>
            <a:r>
              <a:rPr lang="en-US" dirty="0"/>
              <a:t>International financial </a:t>
            </a:r>
            <a:r>
              <a:rPr lang="en-US" dirty="0" err="1"/>
              <a:t>centres</a:t>
            </a:r>
            <a:r>
              <a:rPr lang="en-US" dirty="0"/>
              <a:t>: UK, Switzerland, Singapore, HKSAR – wholesale / </a:t>
            </a:r>
            <a:r>
              <a:rPr lang="en-US" dirty="0" err="1"/>
              <a:t>xbdr</a:t>
            </a:r>
            <a:r>
              <a:rPr lang="en-US" dirty="0"/>
              <a:t> focus</a:t>
            </a:r>
          </a:p>
          <a:p>
            <a:pPr lvl="1"/>
            <a:r>
              <a:rPr lang="en-US" dirty="0"/>
              <a:t>Other developed economies: Sweden, Canada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Emerging / Developing economies: Cambodia, Nigeria, Bahamas </a:t>
            </a:r>
            <a:r>
              <a:rPr lang="en-US" dirty="0" err="1"/>
              <a:t>etc</a:t>
            </a:r>
            <a:r>
              <a:rPr lang="en-US" dirty="0"/>
              <a:t> – inclusion / payments / substitution</a:t>
            </a:r>
          </a:p>
          <a:p>
            <a:r>
              <a:rPr lang="en-HK" dirty="0"/>
              <a:t>Most: payment focus</a:t>
            </a:r>
          </a:p>
          <a:p>
            <a:r>
              <a:rPr lang="en-HK" dirty="0"/>
              <a:t>International / regional systems</a:t>
            </a:r>
          </a:p>
          <a:p>
            <a:r>
              <a:rPr lang="en-US" dirty="0">
                <a:hlinkClick r:id="rId2"/>
              </a:rPr>
              <a:t>Sovereign Digital Currencies: Reshaping the Design of Money and Payments Systems by Ross P. Buckley, Douglas W. </a:t>
            </a:r>
            <a:r>
              <a:rPr lang="en-US" dirty="0" err="1">
                <a:hlinkClick r:id="rId2"/>
              </a:rPr>
              <a:t>Arner</a:t>
            </a:r>
            <a:r>
              <a:rPr lang="en-US" dirty="0">
                <a:hlinkClick r:id="rId2"/>
              </a:rPr>
              <a:t>, Dirk A. </a:t>
            </a:r>
            <a:r>
              <a:rPr lang="en-US" dirty="0" err="1">
                <a:hlinkClick r:id="rId2"/>
              </a:rPr>
              <a:t>Zetzsche</a:t>
            </a:r>
            <a:r>
              <a:rPr lang="en-US" dirty="0">
                <a:hlinkClick r:id="rId2"/>
              </a:rPr>
              <a:t>, Anton N. </a:t>
            </a:r>
            <a:r>
              <a:rPr lang="en-US" dirty="0" err="1">
                <a:hlinkClick r:id="rId2"/>
              </a:rPr>
              <a:t>Didenko</a:t>
            </a:r>
            <a:r>
              <a:rPr lang="en-US" dirty="0">
                <a:hlinkClick r:id="rId2"/>
              </a:rPr>
              <a:t>, Lucien van </a:t>
            </a:r>
            <a:r>
              <a:rPr lang="en-US" dirty="0" err="1">
                <a:hlinkClick r:id="rId2"/>
              </a:rPr>
              <a:t>Romburg</a:t>
            </a:r>
            <a:r>
              <a:rPr lang="en-US" dirty="0">
                <a:hlinkClick r:id="rId2"/>
              </a:rPr>
              <a:t> :: SSRN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2522698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framework of contextual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The key is to </a:t>
            </a:r>
            <a:r>
              <a:rPr lang="en-US" dirty="0" err="1"/>
              <a:t>analyse</a:t>
            </a:r>
            <a:r>
              <a:rPr lang="en-US" dirty="0"/>
              <a:t> your own context. I suggest looking at 7 different aspects, derived from AFI FinTech4FI strategy, of which the level of development of the commercial banking system is only one:</a:t>
            </a:r>
          </a:p>
          <a:p>
            <a:r>
              <a:rPr lang="en-US" dirty="0"/>
              <a:t>1. Digital inclusion? Mobile penetration? Smart phone penetration? Geography? Excluded population characteristics?</a:t>
            </a:r>
          </a:p>
          <a:p>
            <a:r>
              <a:rPr lang="en-US" dirty="0"/>
              <a:t>2. Money and payments: how widely used is cash? Payments systems: RTGS / FPS / mobile payments? Interoperability?</a:t>
            </a:r>
          </a:p>
          <a:p>
            <a:r>
              <a:rPr lang="en-US" dirty="0"/>
              <a:t>3. Banking system? financial inclusion: bank accounts, other accounts?</a:t>
            </a:r>
          </a:p>
          <a:p>
            <a:r>
              <a:rPr lang="en-US" dirty="0"/>
              <a:t>4. National ID / digital ID / KYC/</a:t>
            </a:r>
            <a:r>
              <a:rPr lang="en-US" dirty="0" err="1"/>
              <a:t>ekyc</a:t>
            </a:r>
            <a:r>
              <a:rPr lang="en-US" dirty="0"/>
              <a:t> framework?</a:t>
            </a:r>
          </a:p>
          <a:p>
            <a:r>
              <a:rPr lang="en-US" dirty="0"/>
              <a:t>5. Economic context: trade linkages? remittances? tourism?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6. Legal context: does the central bank have payment systems supervision / </a:t>
            </a:r>
            <a:r>
              <a:rPr lang="en-US" dirty="0" err="1"/>
              <a:t>authorisation</a:t>
            </a:r>
            <a:r>
              <a:rPr lang="en-US" dirty="0"/>
              <a:t>? does the currency issuance / monetary stability authority extend to digital?</a:t>
            </a:r>
          </a:p>
          <a:p>
            <a:r>
              <a:rPr lang="en-US" dirty="0"/>
              <a:t>7. Capacity: internal in the central bank? public digital awareness? business?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Framework summary: </a:t>
            </a:r>
            <a:r>
              <a:rPr lang="en-US" dirty="0">
                <a:hlinkClick r:id="rId2"/>
              </a:rPr>
              <a:t>https://nextbillion.net/economic-fintech-innovation-financial-inclusion-covid19/</a:t>
            </a:r>
            <a:r>
              <a:rPr lang="en-US" dirty="0"/>
              <a:t> </a:t>
            </a:r>
          </a:p>
          <a:p>
            <a:r>
              <a:rPr lang="en-US" dirty="0"/>
              <a:t>Detailed FT4FI strategy: </a:t>
            </a:r>
            <a:r>
              <a:rPr lang="en-US" dirty="0">
                <a:hlinkClick r:id="rId3"/>
              </a:rPr>
              <a:t>https://papers.ssrn.com/sol3/papers.cfm?abstract_id=3387359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442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International Money and Payment </a:t>
            </a:r>
            <a:r>
              <a:rPr lang="en-US" dirty="0" err="1"/>
              <a:t>Arrangments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Cross-border payments: G20 / CPMI / Libra / SWIFT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International arrangements?</a:t>
            </a:r>
          </a:p>
        </p:txBody>
      </p:sp>
    </p:spTree>
    <p:extLst>
      <p:ext uri="{BB962C8B-B14F-4D97-AF65-F5344CB8AC3E}">
        <p14:creationId xmlns:p14="http://schemas.microsoft.com/office/powerpoint/2010/main" val="3103971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/>
              <a:t>Future of the </a:t>
            </a:r>
            <a:br>
              <a:rPr lang="en-HK" dirty="0"/>
            </a:br>
            <a:r>
              <a:rPr lang="en-HK" dirty="0"/>
              <a:t>International Monetary System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85000" lnSpcReduction="20000"/>
          </a:bodyPr>
          <a:lstStyle/>
          <a:p>
            <a:pPr marL="214313" indent="-214313"/>
            <a:r>
              <a:rPr lang="en-US" dirty="0">
                <a:latin typeface="Trebuchet MS" panose="020B0603020202020204" pitchFamily="34" charset="0"/>
              </a:rPr>
              <a:t>New dominant currency (</a:t>
            </a:r>
            <a:r>
              <a:rPr lang="en-US" dirty="0" err="1">
                <a:latin typeface="Trebuchet MS" panose="020B0603020202020204" pitchFamily="34" charset="0"/>
              </a:rPr>
              <a:t>eCNY</a:t>
            </a:r>
            <a:r>
              <a:rPr lang="en-US" dirty="0">
                <a:latin typeface="Trebuchet MS" panose="020B0603020202020204" pitchFamily="34" charset="0"/>
              </a:rPr>
              <a:t>, bitcoin </a:t>
            </a:r>
            <a:r>
              <a:rPr lang="en-US" dirty="0" err="1">
                <a:latin typeface="Trebuchet MS" panose="020B0603020202020204" pitchFamily="34" charset="0"/>
              </a:rPr>
              <a:t>etc</a:t>
            </a:r>
            <a:r>
              <a:rPr lang="en-US" dirty="0">
                <a:latin typeface="Trebuchet MS" panose="020B0603020202020204" pitchFamily="34" charset="0"/>
              </a:rPr>
              <a:t>)</a:t>
            </a:r>
          </a:p>
          <a:p>
            <a:pPr marL="214313" indent="-214313"/>
            <a:r>
              <a:rPr lang="en-US" dirty="0">
                <a:latin typeface="Trebuchet MS" panose="020B0603020202020204" pitchFamily="34" charset="0"/>
              </a:rPr>
              <a:t>New international monetary / payment system (</a:t>
            </a:r>
            <a:r>
              <a:rPr lang="en-US" dirty="0" err="1">
                <a:latin typeface="Trebuchet MS" panose="020B0603020202020204" pitchFamily="34" charset="0"/>
              </a:rPr>
              <a:t>eSDR</a:t>
            </a:r>
            <a:r>
              <a:rPr lang="en-US" dirty="0">
                <a:latin typeface="Trebuchet MS" panose="020B0603020202020204" pitchFamily="34" charset="0"/>
              </a:rPr>
              <a:t>, new SWIFT </a:t>
            </a:r>
            <a:r>
              <a:rPr lang="en-US" dirty="0" err="1">
                <a:latin typeface="Trebuchet MS" panose="020B0603020202020204" pitchFamily="34" charset="0"/>
              </a:rPr>
              <a:t>etc</a:t>
            </a:r>
            <a:r>
              <a:rPr lang="en-US" dirty="0">
                <a:latin typeface="Trebuchet MS" panose="020B0603020202020204" pitchFamily="34" charset="0"/>
              </a:rPr>
              <a:t>)</a:t>
            </a:r>
          </a:p>
          <a:p>
            <a:pPr marL="214313" indent="-214313"/>
            <a:r>
              <a:rPr lang="en-US" dirty="0">
                <a:latin typeface="Trebuchet MS" panose="020B0603020202020204" pitchFamily="34" charset="0"/>
              </a:rPr>
              <a:t>Reinforce USD via </a:t>
            </a:r>
            <a:r>
              <a:rPr lang="en-US" dirty="0" err="1">
                <a:latin typeface="Trebuchet MS" panose="020B0603020202020204" pitchFamily="34" charset="0"/>
              </a:rPr>
              <a:t>DigDollar</a:t>
            </a:r>
            <a:endParaRPr lang="en-US" dirty="0">
              <a:latin typeface="Trebuchet MS" panose="020B0603020202020204" pitchFamily="34" charset="0"/>
            </a:endParaRPr>
          </a:p>
          <a:p>
            <a:pPr marL="214313" indent="-214313"/>
            <a:r>
              <a:rPr lang="en-US" dirty="0" err="1">
                <a:latin typeface="Trebuchet MS" panose="020B0603020202020204" pitchFamily="34" charset="0"/>
              </a:rPr>
              <a:t>Multipolarity</a:t>
            </a:r>
            <a:endParaRPr lang="en-US" dirty="0">
              <a:latin typeface="Trebuchet MS" panose="020B0603020202020204" pitchFamily="34" charset="0"/>
            </a:endParaRPr>
          </a:p>
          <a:p>
            <a:endParaRPr lang="en-US" dirty="0">
              <a:latin typeface="Trebuchet MS" panose="020B0603020202020204" pitchFamily="34" charset="0"/>
            </a:endParaRPr>
          </a:p>
          <a:p>
            <a:pPr marL="214313" indent="-214313"/>
            <a:r>
              <a:rPr lang="en-US" dirty="0">
                <a:latin typeface="Trebuchet MS" panose="020B0603020202020204" pitchFamily="34" charset="0"/>
                <a:hlinkClick r:id="rId2"/>
              </a:rPr>
              <a:t>Ukraine, Sanctions and Central Bank Digital Currencies: The </a:t>
            </a:r>
            <a:r>
              <a:rPr lang="en-US" dirty="0" err="1">
                <a:latin typeface="Trebuchet MS" panose="020B0603020202020204" pitchFamily="34" charset="0"/>
                <a:hlinkClick r:id="rId2"/>
              </a:rPr>
              <a:t>Weaponization</a:t>
            </a:r>
            <a:r>
              <a:rPr lang="en-US" dirty="0">
                <a:latin typeface="Trebuchet MS" panose="020B0603020202020204" pitchFamily="34" charset="0"/>
                <a:hlinkClick r:id="rId2"/>
              </a:rPr>
              <a:t> of Digital Finance and the End of Global Monetary Hegemony? by Ross P. Buckley, Douglas W. </a:t>
            </a:r>
            <a:r>
              <a:rPr lang="en-US" dirty="0" err="1">
                <a:latin typeface="Trebuchet MS" panose="020B0603020202020204" pitchFamily="34" charset="0"/>
                <a:hlinkClick r:id="rId2"/>
              </a:rPr>
              <a:t>Arner</a:t>
            </a:r>
            <a:r>
              <a:rPr lang="en-US" dirty="0">
                <a:latin typeface="Trebuchet MS" panose="020B0603020202020204" pitchFamily="34" charset="0"/>
                <a:hlinkClick r:id="rId2"/>
              </a:rPr>
              <a:t>, Anton N. </a:t>
            </a:r>
            <a:r>
              <a:rPr lang="en-US" dirty="0" err="1">
                <a:latin typeface="Trebuchet MS" panose="020B0603020202020204" pitchFamily="34" charset="0"/>
                <a:hlinkClick r:id="rId2"/>
              </a:rPr>
              <a:t>Didenko</a:t>
            </a:r>
            <a:r>
              <a:rPr lang="en-US" dirty="0">
                <a:latin typeface="Trebuchet MS" panose="020B0603020202020204" pitchFamily="34" charset="0"/>
                <a:hlinkClick r:id="rId2"/>
              </a:rPr>
              <a:t>, Dirk A. </a:t>
            </a:r>
            <a:r>
              <a:rPr lang="en-US" dirty="0" err="1">
                <a:latin typeface="Trebuchet MS" panose="020B0603020202020204" pitchFamily="34" charset="0"/>
                <a:hlinkClick r:id="rId2"/>
              </a:rPr>
              <a:t>Zetzsche</a:t>
            </a:r>
            <a:r>
              <a:rPr lang="en-US" dirty="0">
                <a:latin typeface="Trebuchet MS" panose="020B0603020202020204" pitchFamily="34" charset="0"/>
                <a:hlinkClick r:id="rId2"/>
              </a:rPr>
              <a:t> :: SSRN</a:t>
            </a:r>
            <a:br>
              <a:rPr lang="en-US">
                <a:latin typeface="Trebuchet MS" panose="020B0603020202020204" pitchFamily="34" charset="0"/>
              </a:rPr>
            </a:b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6148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HK" dirty="0"/>
              <a:t>Introduction to </a:t>
            </a:r>
            <a:r>
              <a:rPr lang="en-HK" dirty="0" err="1"/>
              <a:t>FinTech</a:t>
            </a:r>
            <a:r>
              <a:rPr lang="en-HK" dirty="0"/>
              <a:t> – on </a:t>
            </a:r>
            <a:r>
              <a:rPr lang="en-HK" dirty="0" err="1"/>
              <a:t>edX</a:t>
            </a:r>
            <a:r>
              <a:rPr lang="en-HK" dirty="0"/>
              <a:t>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https://www.edx.org/course/introduction-to-fintech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48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Bank Digital Currencies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HK" dirty="0"/>
              <a:t>Technological revolution in money and payment: decentralised / centralised</a:t>
            </a:r>
            <a:endParaRPr lang="en-US" dirty="0"/>
          </a:p>
          <a:p>
            <a:r>
              <a:rPr lang="en-HK" dirty="0"/>
              <a:t>Money, payments, finance and the technological horizon</a:t>
            </a:r>
          </a:p>
          <a:p>
            <a:r>
              <a:rPr lang="en-HK" dirty="0"/>
              <a:t>RTGS / mobile money / FPS</a:t>
            </a:r>
            <a:endParaRPr lang="en-US" dirty="0"/>
          </a:p>
          <a:p>
            <a:r>
              <a:rPr lang="en-US" dirty="0"/>
              <a:t>Bitcoin</a:t>
            </a:r>
          </a:p>
          <a:p>
            <a:r>
              <a:rPr lang="en-HK" dirty="0" err="1"/>
              <a:t>Blockchain</a:t>
            </a:r>
            <a:endParaRPr lang="en-US" dirty="0"/>
          </a:p>
          <a:p>
            <a:r>
              <a:rPr lang="en-US" dirty="0"/>
              <a:t>Libra</a:t>
            </a:r>
          </a:p>
          <a:p>
            <a:r>
              <a:rPr lang="en-US" dirty="0"/>
              <a:t>Covid19</a:t>
            </a:r>
          </a:p>
          <a:p>
            <a:r>
              <a:rPr lang="en-US" dirty="0" err="1"/>
              <a:t>eCNY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1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dirty="0"/>
              <a:t>Covid-19 and Digital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HK" dirty="0"/>
              <a:t>Digitisation</a:t>
            </a:r>
          </a:p>
          <a:p>
            <a:pPr marL="0" indent="0">
              <a:buNone/>
            </a:pPr>
            <a:endParaRPr lang="en-HK" dirty="0"/>
          </a:p>
          <a:p>
            <a:r>
              <a:rPr lang="en-HK" dirty="0"/>
              <a:t>Payments / CBDCs?</a:t>
            </a:r>
          </a:p>
          <a:p>
            <a:r>
              <a:rPr lang="en-HK" dirty="0" err="1"/>
              <a:t>RegTech</a:t>
            </a:r>
            <a:r>
              <a:rPr lang="en-HK" dirty="0"/>
              <a:t> / </a:t>
            </a:r>
            <a:r>
              <a:rPr lang="en-HK" dirty="0" err="1"/>
              <a:t>SupTech</a:t>
            </a:r>
            <a:endParaRPr lang="en-HK" dirty="0"/>
          </a:p>
          <a:p>
            <a:r>
              <a:rPr lang="en-HK" dirty="0"/>
              <a:t>AML / market integrity?</a:t>
            </a:r>
          </a:p>
          <a:p>
            <a:r>
              <a:rPr lang="en-HK" dirty="0" err="1"/>
              <a:t>BigTech</a:t>
            </a:r>
            <a:r>
              <a:rPr lang="en-HK" dirty="0"/>
              <a:t> / data</a:t>
            </a:r>
          </a:p>
          <a:p>
            <a:endParaRPr lang="en-HK" dirty="0"/>
          </a:p>
          <a:p>
            <a:r>
              <a:rPr lang="en-US" dirty="0">
                <a:hlinkClick r:id="rId2"/>
              </a:rPr>
              <a:t>Digital Finance, COVID-19 and Existential Sustainability Crises: Setting the Agenda for the 2020s by Douglas W. </a:t>
            </a:r>
            <a:r>
              <a:rPr lang="en-US" dirty="0" err="1">
                <a:hlinkClick r:id="rId2"/>
              </a:rPr>
              <a:t>Arner</a:t>
            </a:r>
            <a:r>
              <a:rPr lang="en-US" dirty="0">
                <a:hlinkClick r:id="rId2"/>
              </a:rPr>
              <a:t>, Ross P. Buckley, Andrew M. </a:t>
            </a:r>
            <a:r>
              <a:rPr lang="en-US" dirty="0" err="1">
                <a:hlinkClick r:id="rId2"/>
              </a:rPr>
              <a:t>Dahdal</a:t>
            </a:r>
            <a:r>
              <a:rPr lang="en-US" dirty="0">
                <a:hlinkClick r:id="rId2"/>
              </a:rPr>
              <a:t>, Dirk A. </a:t>
            </a:r>
            <a:r>
              <a:rPr lang="en-US" dirty="0" err="1">
                <a:hlinkClick r:id="rId2"/>
              </a:rPr>
              <a:t>Zetzsche</a:t>
            </a:r>
            <a:r>
              <a:rPr lang="en-US" dirty="0">
                <a:hlinkClick r:id="rId2"/>
              </a:rPr>
              <a:t> :: SSRN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6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Stablecoins</a:t>
            </a:r>
            <a:r>
              <a:rPr lang="en-US" dirty="0"/>
              <a:t>: Response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Stablecoins</a:t>
            </a:r>
            <a:r>
              <a:rPr lang="en-US" dirty="0"/>
              <a:t> vs global </a:t>
            </a:r>
            <a:r>
              <a:rPr lang="en-US" dirty="0" err="1"/>
              <a:t>stablecoins</a:t>
            </a:r>
            <a:r>
              <a:rPr lang="en-US" dirty="0"/>
              <a:t> (GSCs)</a:t>
            </a:r>
          </a:p>
          <a:p>
            <a:r>
              <a:rPr lang="en-US" dirty="0"/>
              <a:t>Regulatory concerns:</a:t>
            </a:r>
          </a:p>
          <a:p>
            <a:pPr lvl="1"/>
            <a:r>
              <a:rPr lang="en-US" dirty="0"/>
              <a:t>Market integrity: G20 / FATF</a:t>
            </a:r>
          </a:p>
          <a:p>
            <a:pPr lvl="1"/>
            <a:r>
              <a:rPr lang="en-US" dirty="0"/>
              <a:t>Consumer protection / privacy</a:t>
            </a:r>
          </a:p>
          <a:p>
            <a:pPr lvl="1"/>
            <a:r>
              <a:rPr lang="en-US" dirty="0"/>
              <a:t>Monetary stability? (substitution?)</a:t>
            </a:r>
          </a:p>
          <a:p>
            <a:pPr lvl="1"/>
            <a:r>
              <a:rPr lang="en-US" dirty="0"/>
              <a:t>Financial stability?</a:t>
            </a:r>
          </a:p>
          <a:p>
            <a:pPr lvl="1"/>
            <a:r>
              <a:rPr lang="en-US" dirty="0"/>
              <a:t>Competition / antitrust?</a:t>
            </a:r>
          </a:p>
          <a:p>
            <a:r>
              <a:rPr lang="en-US" dirty="0"/>
              <a:t>Key:</a:t>
            </a:r>
          </a:p>
          <a:p>
            <a:pPr lvl="1"/>
            <a:r>
              <a:rPr lang="en-US" dirty="0"/>
              <a:t>Monitoring</a:t>
            </a:r>
          </a:p>
          <a:p>
            <a:pPr lvl="1"/>
            <a:r>
              <a:rPr lang="en-US" dirty="0"/>
              <a:t>Powers: payments authority</a:t>
            </a:r>
          </a:p>
          <a:p>
            <a:r>
              <a:rPr lang="en-US" dirty="0"/>
              <a:t>FSB principles</a:t>
            </a:r>
          </a:p>
          <a:p>
            <a:r>
              <a:rPr lang="en-US" dirty="0"/>
              <a:t>Regulation: EU example</a:t>
            </a:r>
          </a:p>
          <a:p>
            <a:r>
              <a:rPr lang="en-US" dirty="0"/>
              <a:t>Domestic / regional development: CBDC / payment systems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5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CBDCs: Structure – Legal and Regulatory Aspects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Money vs payment </a:t>
            </a:r>
          </a:p>
          <a:p>
            <a:r>
              <a:rPr lang="en-US" dirty="0"/>
              <a:t>Public / private / public-private / independent</a:t>
            </a:r>
          </a:p>
          <a:p>
            <a:r>
              <a:rPr lang="en-US" dirty="0"/>
              <a:t>Structure: account / token</a:t>
            </a:r>
            <a:r>
              <a:rPr lang="en-GB" dirty="0"/>
              <a:t> / </a:t>
            </a:r>
            <a:r>
              <a:rPr lang="en-GB" dirty="0" err="1"/>
              <a:t>blockchain</a:t>
            </a:r>
            <a:r>
              <a:rPr lang="en-GB" dirty="0"/>
              <a:t>?</a:t>
            </a:r>
          </a:p>
          <a:p>
            <a:r>
              <a:rPr lang="en-US" dirty="0"/>
              <a:t>Access: Retail / wholesale, domestic / foreign</a:t>
            </a:r>
          </a:p>
          <a:p>
            <a:r>
              <a:rPr lang="en-US" dirty="0"/>
              <a:t>Interoperability? Cashless? Interaction with cash, other currencies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Governance </a:t>
            </a:r>
          </a:p>
          <a:p>
            <a:r>
              <a:rPr lang="en-US" dirty="0"/>
              <a:t>Liabilities?</a:t>
            </a:r>
          </a:p>
          <a:p>
            <a:r>
              <a:rPr lang="en-US" dirty="0"/>
              <a:t>Finality</a:t>
            </a:r>
          </a:p>
          <a:p>
            <a:r>
              <a:rPr lang="en-US" dirty="0"/>
              <a:t>Security</a:t>
            </a:r>
          </a:p>
          <a:p>
            <a:r>
              <a:rPr lang="en-US" dirty="0"/>
              <a:t>Privacy</a:t>
            </a:r>
          </a:p>
          <a:p>
            <a:r>
              <a:rPr lang="en-US" dirty="0"/>
              <a:t>Competition</a:t>
            </a:r>
          </a:p>
          <a:p>
            <a:r>
              <a:rPr lang="en-US" dirty="0"/>
              <a:t>International / regional context</a:t>
            </a:r>
          </a:p>
        </p:txBody>
      </p:sp>
    </p:spTree>
    <p:extLst>
      <p:ext uri="{BB962C8B-B14F-4D97-AF65-F5344CB8AC3E}">
        <p14:creationId xmlns:p14="http://schemas.microsoft.com/office/powerpoint/2010/main" val="86286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Central Bank Functions and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Monetary policy / stability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Financial stability (positive / negative)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Payments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Supervision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Development / inclusion (SDGs / innovation)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Central banks as technology</a:t>
            </a:r>
          </a:p>
        </p:txBody>
      </p:sp>
    </p:spTree>
    <p:extLst>
      <p:ext uri="{BB962C8B-B14F-4D97-AF65-F5344CB8AC3E}">
        <p14:creationId xmlns:p14="http://schemas.microsoft.com/office/powerpoint/2010/main" val="2552842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Digital Yuan: Digital Currency / Electronic Payment (DCEP)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HK" dirty="0"/>
              <a:t>Public-private</a:t>
            </a:r>
          </a:p>
          <a:p>
            <a:r>
              <a:rPr lang="en-HK" dirty="0"/>
              <a:t>Public: Monetary system (centralised)</a:t>
            </a:r>
          </a:p>
          <a:p>
            <a:r>
              <a:rPr lang="en-HK" dirty="0"/>
              <a:t>Intermediated / private: existing payment system</a:t>
            </a:r>
          </a:p>
          <a:p>
            <a:r>
              <a:rPr lang="en-HK" dirty="0"/>
              <a:t>Privacy</a:t>
            </a:r>
          </a:p>
          <a:p>
            <a:r>
              <a:rPr lang="en-HK" dirty="0"/>
              <a:t>Pilot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300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eCNY</a:t>
            </a:r>
            <a:r>
              <a:rPr lang="en-US" dirty="0"/>
              <a:t> Rationale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rmAutofit/>
          </a:bodyPr>
          <a:lstStyle/>
          <a:p>
            <a:r>
              <a:rPr lang="en-HK" dirty="0"/>
              <a:t>Financial stability</a:t>
            </a:r>
            <a:endParaRPr lang="en-US" dirty="0"/>
          </a:p>
          <a:p>
            <a:r>
              <a:rPr lang="en-US" dirty="0"/>
              <a:t>Monetary, financial and economic policy</a:t>
            </a:r>
          </a:p>
          <a:p>
            <a:r>
              <a:rPr lang="en-HK" dirty="0"/>
              <a:t>Financial inclusion</a:t>
            </a:r>
          </a:p>
          <a:p>
            <a:r>
              <a:rPr lang="en-HK" dirty="0"/>
              <a:t>Financial integrity</a:t>
            </a:r>
            <a:endParaRPr lang="en-US" dirty="0"/>
          </a:p>
          <a:p>
            <a:r>
              <a:rPr lang="en-US" dirty="0"/>
              <a:t>Technology and innovation</a:t>
            </a:r>
          </a:p>
          <a:p>
            <a:r>
              <a:rPr lang="en-US" dirty="0"/>
              <a:t>External interactions</a:t>
            </a:r>
          </a:p>
        </p:txBody>
      </p:sp>
    </p:spTree>
    <p:extLst>
      <p:ext uri="{BB962C8B-B14F-4D97-AF65-F5344CB8AC3E}">
        <p14:creationId xmlns:p14="http://schemas.microsoft.com/office/powerpoint/2010/main" val="3381083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Digital Euro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EU Digital Finance Strategy 2020</a:t>
            </a:r>
          </a:p>
          <a:p>
            <a:r>
              <a:rPr lang="en-US" dirty="0"/>
              <a:t>ECB Digital Euro (2020)</a:t>
            </a:r>
          </a:p>
        </p:txBody>
      </p:sp>
    </p:spTree>
    <p:extLst>
      <p:ext uri="{BB962C8B-B14F-4D97-AF65-F5344CB8AC3E}">
        <p14:creationId xmlns:p14="http://schemas.microsoft.com/office/powerpoint/2010/main" val="372245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804</Words>
  <Application>Microsoft Office PowerPoint</Application>
  <PresentationFormat>‫הצגה על המסך (4:3)</PresentationFormat>
  <Paragraphs>122</Paragraphs>
  <Slides>15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Office Theme</vt:lpstr>
      <vt:lpstr>CBDC in a Global Perspective: Cross Border Payments, Sanctions Regimes, and the UN SDGs</vt:lpstr>
      <vt:lpstr>Central Bank Digital Currencies</vt:lpstr>
      <vt:lpstr>Covid-19 and Digital Finance</vt:lpstr>
      <vt:lpstr>Stablecoins: Response</vt:lpstr>
      <vt:lpstr>CBDCs: Structure – Legal and Regulatory Aspects</vt:lpstr>
      <vt:lpstr>Central Bank Functions and Evolution</vt:lpstr>
      <vt:lpstr>Digital Yuan: Digital Currency / Electronic Payment (DCEP)</vt:lpstr>
      <vt:lpstr>eCNY Rationale</vt:lpstr>
      <vt:lpstr>Digital Euro</vt:lpstr>
      <vt:lpstr>‘Digital Dollar’</vt:lpstr>
      <vt:lpstr>Looking forward</vt:lpstr>
      <vt:lpstr>A framework of contextual analysis</vt:lpstr>
      <vt:lpstr>International Money and Payment Arrangments</vt:lpstr>
      <vt:lpstr>Future of the  International Monetary System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&amp; Finanical Law, Regulation and Compliance  at  The University of Hong Kong</dc:title>
  <dc:creator>DA</dc:creator>
  <cp:lastModifiedBy>User</cp:lastModifiedBy>
  <cp:revision>43</cp:revision>
  <cp:lastPrinted>2021-10-27T08:24:47Z</cp:lastPrinted>
  <dcterms:created xsi:type="dcterms:W3CDTF">2006-08-16T00:00:00Z</dcterms:created>
  <dcterms:modified xsi:type="dcterms:W3CDTF">2022-09-07T13:31:18Z</dcterms:modified>
</cp:coreProperties>
</file>