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524" r:id="rId1"/>
  </p:sldMasterIdLst>
  <p:notesMasterIdLst>
    <p:notesMasterId r:id="rId7"/>
  </p:notesMasterIdLst>
  <p:sldIdLst>
    <p:sldId id="281" r:id="rId2"/>
    <p:sldId id="277" r:id="rId3"/>
    <p:sldId id="271" r:id="rId4"/>
    <p:sldId id="283" r:id="rId5"/>
    <p:sldId id="284" r:id="rId6"/>
  </p:sldIdLst>
  <p:sldSz cx="9144000" cy="6858000" type="screen4x3"/>
  <p:notesSz cx="6797675" cy="992663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413" autoAdjust="0"/>
    <p:restoredTop sz="69600" autoAdjust="0"/>
  </p:normalViewPr>
  <p:slideViewPr>
    <p:cSldViewPr>
      <p:cViewPr varScale="1">
        <p:scale>
          <a:sx n="46" d="100"/>
          <a:sy n="46" d="100"/>
        </p:scale>
        <p:origin x="1156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C742382-3C5D-4502-A289-D67A31B2A30F}" type="datetimeFigureOut">
              <a:rPr lang="he-IL" smtClean="0"/>
              <a:t>כ"ה/אב/תשפ"א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52016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7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08305E2-F79D-4F78-A834-8D04A4E70FE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32872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e-IL" alt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EC2EF1-69F5-4228-9B9B-8FD75D962280}" type="slidenum">
              <a:rPr lang="he-IL" smtClean="0"/>
              <a:pPr>
                <a:defRPr/>
              </a:pPr>
              <a:t>1</a:t>
            </a:fld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מציין מיקום של תמונת שקופית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מציין מיקום של הערו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endParaRPr lang="he-IL" altLang="he-IL" sz="1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F37472B-2EF4-4FA1-B4DA-0477FBAD6023}" type="slidenum">
              <a:rPr lang="he-IL" smtClean="0"/>
              <a:pPr>
                <a:defRPr/>
              </a:pPr>
              <a:t>2</a:t>
            </a:fld>
            <a:endParaRPr 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he-IL" sz="1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8305E2-F79D-4F78-A834-8D04A4E70FE4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5226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8305E2-F79D-4F78-A834-8D04A4E70FE4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211890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8305E2-F79D-4F78-A834-8D04A4E70FE4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0068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AF7A-FD37-4DDE-99D3-468BB42F38C8}" type="datetimeFigureOut">
              <a:rPr lang="he-IL" smtClean="0"/>
              <a:t>כ"ה/אב/תשפ"א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021F-B647-49C3-8277-938105A8B92B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AF7A-FD37-4DDE-99D3-468BB42F38C8}" type="datetimeFigureOut">
              <a:rPr lang="he-IL" smtClean="0"/>
              <a:t>כ"ה/אב/תשפ"א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021F-B647-49C3-8277-938105A8B9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AF7A-FD37-4DDE-99D3-468BB42F38C8}" type="datetimeFigureOut">
              <a:rPr lang="he-IL" smtClean="0"/>
              <a:t>כ"ה/אב/תשפ"א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021F-B647-49C3-8277-938105A8B9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AF7A-FD37-4DDE-99D3-468BB42F38C8}" type="datetimeFigureOut">
              <a:rPr lang="he-IL" smtClean="0"/>
              <a:t>כ"ה/אב/תשפ"א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021F-B647-49C3-8277-938105A8B9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AF7A-FD37-4DDE-99D3-468BB42F38C8}" type="datetimeFigureOut">
              <a:rPr lang="he-IL" smtClean="0"/>
              <a:t>כ"ה/אב/תשפ"א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021F-B647-49C3-8277-938105A8B92B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AF7A-FD37-4DDE-99D3-468BB42F38C8}" type="datetimeFigureOut">
              <a:rPr lang="he-IL" smtClean="0"/>
              <a:t>כ"ה/אב/תשפ"א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021F-B647-49C3-8277-938105A8B9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AF7A-FD37-4DDE-99D3-468BB42F38C8}" type="datetimeFigureOut">
              <a:rPr lang="he-IL" smtClean="0"/>
              <a:t>כ"ה/אב/תשפ"א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021F-B647-49C3-8277-938105A8B9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AF7A-FD37-4DDE-99D3-468BB42F38C8}" type="datetimeFigureOut">
              <a:rPr lang="he-IL" smtClean="0"/>
              <a:t>כ"ה/אב/תשפ"א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021F-B647-49C3-8277-938105A8B9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AF7A-FD37-4DDE-99D3-468BB42F38C8}" type="datetimeFigureOut">
              <a:rPr lang="he-IL" smtClean="0"/>
              <a:t>כ"ה/אב/תשפ"א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021F-B647-49C3-8277-938105A8B9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AF7A-FD37-4DDE-99D3-468BB42F38C8}" type="datetimeFigureOut">
              <a:rPr lang="he-IL" smtClean="0"/>
              <a:t>כ"ה/אב/תשפ"א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B021F-B647-49C3-8277-938105A8B92B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AF7A-FD37-4DDE-99D3-468BB42F38C8}" type="datetimeFigureOut">
              <a:rPr lang="he-IL" smtClean="0"/>
              <a:t>כ"ה/אב/תשפ"א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6DB021F-B647-49C3-8277-938105A8B92B}" type="slidenum">
              <a:rPr lang="he-IL" smtClean="0"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/>
              <a:t>רמה שנייה</a:t>
            </a:r>
          </a:p>
          <a:p>
            <a:pPr lvl="2" eaLnBrk="1" latinLnBrk="0" hangingPunct="1"/>
            <a:r>
              <a:rPr kumimoji="0" lang="he-IL"/>
              <a:t>רמה שלישית</a:t>
            </a:r>
          </a:p>
          <a:p>
            <a:pPr lvl="3" eaLnBrk="1" latinLnBrk="0" hangingPunct="1"/>
            <a:r>
              <a:rPr kumimoji="0" lang="he-IL"/>
              <a:t>רמה רביעית</a:t>
            </a:r>
          </a:p>
          <a:p>
            <a:pPr lvl="4" eaLnBrk="1" latinLnBrk="0" hangingPunct="1"/>
            <a:r>
              <a:rPr kumimoji="0" lang="he-IL"/>
              <a:t>רמה חמישית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8D5AF7A-FD37-4DDE-99D3-468BB42F38C8}" type="datetimeFigureOut">
              <a:rPr lang="he-IL" smtClean="0"/>
              <a:t>כ"ה/אב/תשפ"א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DB021F-B647-49C3-8277-938105A8B92B}" type="slidenum">
              <a:rPr lang="he-IL" smtClean="0"/>
              <a:t>‹#›</a:t>
            </a:fld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5" r:id="rId1"/>
    <p:sldLayoutId id="2147484526" r:id="rId2"/>
    <p:sldLayoutId id="2147484527" r:id="rId3"/>
    <p:sldLayoutId id="2147484528" r:id="rId4"/>
    <p:sldLayoutId id="2147484529" r:id="rId5"/>
    <p:sldLayoutId id="2147484530" r:id="rId6"/>
    <p:sldLayoutId id="2147484531" r:id="rId7"/>
    <p:sldLayoutId id="2147484532" r:id="rId8"/>
    <p:sldLayoutId id="2147484533" r:id="rId9"/>
    <p:sldLayoutId id="2147484534" r:id="rId10"/>
    <p:sldLayoutId id="2147484535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כותרת 1"/>
          <p:cNvSpPr>
            <a:spLocks noGrp="1"/>
          </p:cNvSpPr>
          <p:nvPr>
            <p:ph type="ctrTitle"/>
          </p:nvPr>
        </p:nvSpPr>
        <p:spPr>
          <a:xfrm>
            <a:off x="467544" y="2752328"/>
            <a:ext cx="7851648" cy="1828800"/>
          </a:xfrm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 rtl="1"/>
            <a:br>
              <a:rPr lang="en-US" altLang="he-IL" sz="5000" dirty="0">
                <a:cs typeface="+mn-cs"/>
              </a:rPr>
            </a:br>
            <a:br>
              <a:rPr lang="en-US" altLang="he-IL" sz="5000" dirty="0">
                <a:cs typeface="+mn-cs"/>
              </a:rPr>
            </a:br>
            <a:br>
              <a:rPr lang="he-IL" altLang="he-IL" sz="5000" dirty="0">
                <a:cs typeface="+mn-cs"/>
              </a:rPr>
            </a:br>
            <a:br>
              <a:rPr lang="he-IL" altLang="he-IL" sz="5000" dirty="0">
                <a:cs typeface="+mn-cs"/>
              </a:rPr>
            </a:br>
            <a:r>
              <a:rPr lang="he-IL" sz="5000" dirty="0">
                <a:solidFill>
                  <a:schemeClr val="tx1"/>
                </a:solidFill>
                <a:cs typeface="+mn-cs"/>
              </a:rPr>
              <a:t>תובענות ייצוגיות נגד בנקים – השיח בין אכיפה פרטית לציבורית </a:t>
            </a:r>
            <a:br>
              <a:rPr lang="en-US" dirty="0">
                <a:solidFill>
                  <a:schemeClr val="tx1"/>
                </a:solidFill>
                <a:effectLst/>
              </a:rPr>
            </a:br>
            <a:r>
              <a:rPr lang="he-IL" dirty="0">
                <a:effectLst/>
              </a:rPr>
              <a:t> </a:t>
            </a:r>
            <a:br>
              <a:rPr lang="en-US" dirty="0">
                <a:effectLst/>
              </a:rPr>
            </a:br>
            <a:endParaRPr lang="he-IL" altLang="he-IL" sz="5000" dirty="0">
              <a:cs typeface="+mn-cs"/>
            </a:endParaRPr>
          </a:p>
        </p:txBody>
      </p:sp>
      <p:sp>
        <p:nvSpPr>
          <p:cNvPr id="5123" name="TextBox 1"/>
          <p:cNvSpPr txBox="1">
            <a:spLocks noChangeArrowheads="1"/>
          </p:cNvSpPr>
          <p:nvPr/>
        </p:nvSpPr>
        <p:spPr bwMode="auto">
          <a:xfrm>
            <a:off x="684213" y="4797152"/>
            <a:ext cx="482441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  <a:cs typeface="David" pitchFamily="34" charset="-79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e-IL" altLang="he-IL" sz="2400" b="1" dirty="0">
                <a:latin typeface="Calibri" pitchFamily="34" charset="0"/>
                <a:cs typeface="+mn-cs"/>
              </a:rPr>
              <a:t>רני </a:t>
            </a:r>
            <a:r>
              <a:rPr lang="he-IL" altLang="he-IL" sz="2400" b="1" dirty="0" err="1">
                <a:latin typeface="Calibri" pitchFamily="34" charset="0"/>
                <a:cs typeface="+mn-cs"/>
              </a:rPr>
              <a:t>נויבואר</a:t>
            </a:r>
            <a:r>
              <a:rPr lang="he-IL" altLang="he-IL" sz="2400" b="1" dirty="0">
                <a:latin typeface="Calibri" pitchFamily="34" charset="0"/>
                <a:cs typeface="+mn-cs"/>
              </a:rPr>
              <a:t>, </a:t>
            </a:r>
            <a:r>
              <a:rPr lang="he-IL" altLang="he-IL" sz="2400" b="1" dirty="0" err="1">
                <a:latin typeface="Calibri" pitchFamily="34" charset="0"/>
                <a:cs typeface="+mn-cs"/>
              </a:rPr>
              <a:t>ראשת</a:t>
            </a:r>
            <a:r>
              <a:rPr lang="he-IL" altLang="he-IL" sz="2400" b="1" dirty="0">
                <a:latin typeface="Calibri" pitchFamily="34" charset="0"/>
                <a:cs typeface="+mn-cs"/>
              </a:rPr>
              <a:t> אשכול אזרחי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e-IL" altLang="he-IL" sz="2400" b="1" dirty="0">
                <a:latin typeface="Calibri" pitchFamily="34" charset="0"/>
                <a:cs typeface="+mn-cs"/>
              </a:rPr>
              <a:t>ייעוץ וחקיקה (המחלקה למשפט אזרחי)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he-IL" altLang="he-IL" sz="2400" b="1" dirty="0">
                <a:latin typeface="Calibri" pitchFamily="34" charset="0"/>
                <a:cs typeface="+mn-cs"/>
              </a:rPr>
              <a:t>משרד המשפטים</a:t>
            </a:r>
          </a:p>
        </p:txBody>
      </p:sp>
    </p:spTree>
    <p:extLst>
      <p:ext uri="{BB962C8B-B14F-4D97-AF65-F5344CB8AC3E}">
        <p14:creationId xmlns:p14="http://schemas.microsoft.com/office/powerpoint/2010/main" val="2411502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כותרת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3662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he-IL" altLang="he-IL" sz="4000" b="1" dirty="0">
                <a:cs typeface="+mn-cs"/>
              </a:rPr>
              <a:t>ההיסטוריה החקיקתית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844675"/>
            <a:ext cx="8229600" cy="5013325"/>
          </a:xfrm>
        </p:spPr>
        <p:txBody>
          <a:bodyPr>
            <a:normAutofit lnSpcReduction="1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e-IL" sz="3000" dirty="0"/>
              <a:t>הסדר ספציפי בחוק הבנקאות (שירות ללקוח), התשמ"א-1981.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e-IL" sz="3000" dirty="0"/>
              <a:t>האפשרות להגיש תובענות ייצוגיות מצומצמת לעילה </a:t>
            </a:r>
            <a:r>
              <a:rPr lang="he-IL" sz="3000" dirty="0" err="1"/>
              <a:t>עקרית</a:t>
            </a:r>
            <a:r>
              <a:rPr lang="he-IL" sz="3000" dirty="0"/>
              <a:t> לפי החוק (הטעיה). כיום, לא קיימת הגבלה על עילת תביעה שלקוח רשאי לעלות נגד בנק.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e-IL" sz="3000" dirty="0"/>
              <a:t>הצעות חוק פרטיות בחוק הבנקאות.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e-IL" sz="3000" dirty="0"/>
              <a:t>בתקופה שלפני חוק תובענות ייצוגיות כלי העבודה המרכזיים בתחום האכיפה היו כלי האכיפה הפלילי והמנהלי.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e-IL" sz="3000" dirty="0"/>
              <a:t>חקיקת חוק תובענות ייצוגיות (מרכז העשייה בבתי המשפט)</a:t>
            </a:r>
          </a:p>
        </p:txBody>
      </p:sp>
    </p:spTree>
    <p:extLst>
      <p:ext uri="{BB962C8B-B14F-4D97-AF65-F5344CB8AC3E}">
        <p14:creationId xmlns:p14="http://schemas.microsoft.com/office/powerpoint/2010/main" val="2144073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e-IL" sz="4000" b="1" dirty="0">
                <a:cs typeface="+mn-cs"/>
              </a:rPr>
              <a:t>היחס בין תובענות ייצוגיות לפעילות הרגולטור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539552" y="1875038"/>
            <a:ext cx="8229600" cy="4389120"/>
          </a:xfrm>
        </p:spPr>
        <p:txBody>
          <a:bodyPr>
            <a:normAutofit/>
          </a:bodyPr>
          <a:lstStyle/>
          <a:p>
            <a:pPr algn="just"/>
            <a:r>
              <a:rPr lang="he-IL" dirty="0"/>
              <a:t>קיום 'דיאלוג' בין סמכות הרגולטור לבין התובענה הייצוגית:</a:t>
            </a:r>
          </a:p>
          <a:p>
            <a:pPr lvl="1" algn="just"/>
            <a:r>
              <a:rPr lang="he-IL" dirty="0"/>
              <a:t>הגשת תובענה ייצוגית בעקבות פרסום של המפקח על קיומה של הפרה</a:t>
            </a:r>
          </a:p>
          <a:p>
            <a:pPr lvl="1" algn="just"/>
            <a:r>
              <a:rPr lang="he-IL" dirty="0"/>
              <a:t>מסלולים מקבילים לאכיפה (סעיף 16 לחוק הבנקאות והאפשרות של המפקח על הבנקים להורות על החזר כספי).</a:t>
            </a:r>
          </a:p>
          <a:p>
            <a:pPr lvl="1" algn="just"/>
            <a:r>
              <a:rPr lang="he-IL" dirty="0"/>
              <a:t>התנהלות הרגולטור לאחר שהוגשה תובענה ייצוגית לבית המשפט (מצד אחד, לרגולטור מידע שאין לתובע הייצוגי ויש לו ראיית רוחב על השוק. מצד שני, התערבות עלולה לפגוע בתמריצים להגיש תובענות ייצוגיות) </a:t>
            </a:r>
          </a:p>
          <a:p>
            <a:pPr lvl="1" algn="just"/>
            <a:r>
              <a:rPr lang="he-IL" dirty="0"/>
              <a:t>התנהלות הרגולטור יכולה להשפיע על ניהול תיק קיים</a:t>
            </a:r>
          </a:p>
          <a:p>
            <a:pPr marL="0" indent="0" algn="just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1958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000" b="1" dirty="0">
                <a:cs typeface="+mn-cs"/>
              </a:rPr>
              <a:t>השפעת תובענות ייצוגיות על הדין המהותי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539552" y="2208232"/>
            <a:ext cx="8229600" cy="4389120"/>
          </a:xfrm>
        </p:spPr>
        <p:txBody>
          <a:bodyPr>
            <a:normAutofit/>
          </a:bodyPr>
          <a:lstStyle/>
          <a:p>
            <a:pPr algn="just"/>
            <a:r>
              <a:rPr lang="he-IL" b="1" dirty="0"/>
              <a:t>תובענה ייצוגית ככלי להתנעת הליכים רגולטוריים –  </a:t>
            </a:r>
            <a:r>
              <a:rPr lang="he-IL" dirty="0"/>
              <a:t>ת"צ 30919-04-10 </a:t>
            </a:r>
            <a:r>
              <a:rPr lang="he-IL" b="1" dirty="0"/>
              <a:t>ארן נ' בנק הפועלים ואח' </a:t>
            </a:r>
            <a:r>
              <a:rPr lang="he-IL" dirty="0"/>
              <a:t>-  חובת תאגיד בנקאי לפי סעיף 9א לחוק הבנקאות (שירות ללקוח) להסיר שעבוד לאחר סילוק החיובים.</a:t>
            </a:r>
          </a:p>
          <a:p>
            <a:pPr algn="just"/>
            <a:r>
              <a:rPr lang="he-IL" b="1" dirty="0"/>
              <a:t>מעמד עמדות רגולטור - </a:t>
            </a:r>
            <a:r>
              <a:rPr lang="he-IL" dirty="0"/>
              <a:t>דנ"א 4960/18 </a:t>
            </a:r>
            <a:r>
              <a:rPr lang="he-IL" b="1" dirty="0" err="1"/>
              <a:t>זליגמן</a:t>
            </a:r>
            <a:r>
              <a:rPr lang="he-IL" b="1" dirty="0"/>
              <a:t> נ' הפניקס חברה לביטוח בע"מ</a:t>
            </a:r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3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000" b="1" dirty="0">
                <a:cs typeface="+mn-cs"/>
              </a:rPr>
              <a:t>השפעת תובענות ייצוגיות על הדין המהותי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539552" y="2136224"/>
            <a:ext cx="8229600" cy="4389120"/>
          </a:xfrm>
        </p:spPr>
        <p:txBody>
          <a:bodyPr>
            <a:normAutofit/>
          </a:bodyPr>
          <a:lstStyle/>
          <a:p>
            <a:pPr algn="just"/>
            <a:r>
              <a:rPr lang="he-IL" b="1" dirty="0"/>
              <a:t>בקשה לעמדת יועץ בתביעה שהוגשה בעניין עוקץ קשישים - </a:t>
            </a:r>
            <a:r>
              <a:rPr lang="he-IL" dirty="0"/>
              <a:t> חובת חברות האשראי כלפי הקבוצה בכובען כמנפיקות </a:t>
            </a:r>
            <a:r>
              <a:rPr lang="he-IL" dirty="0" err="1"/>
              <a:t>וכסולקות</a:t>
            </a:r>
            <a:r>
              <a:rPr lang="he-IL" dirty="0"/>
              <a:t>.</a:t>
            </a:r>
            <a:endParaRPr lang="he-IL" b="1" dirty="0"/>
          </a:p>
          <a:p>
            <a:pPr algn="just"/>
            <a:r>
              <a:rPr lang="he-IL" b="1" dirty="0"/>
              <a:t>העלאת סוגיות לסדר היום הציבורי – </a:t>
            </a:r>
            <a:r>
              <a:rPr lang="he-IL" dirty="0"/>
              <a:t>עמלות ההעברה של מט"ח לחו"ל.</a:t>
            </a:r>
          </a:p>
          <a:p>
            <a:pPr algn="just"/>
            <a:r>
              <a:rPr lang="he-IL" b="1" dirty="0"/>
              <a:t>פסיקת סכומים משמעותיים לחברי הקבוצה –</a:t>
            </a:r>
            <a:r>
              <a:rPr lang="he-IL" dirty="0"/>
              <a:t> ת"צ 34724-04-15 </a:t>
            </a:r>
            <a:r>
              <a:rPr lang="he-IL" b="1" dirty="0"/>
              <a:t>רשף נ' בנק לאומי</a:t>
            </a:r>
            <a:r>
              <a:rPr lang="he-IL" dirty="0"/>
              <a:t> –חובת הבנק לאתר בעלי פיקדונות ללא תנועה. סכום ההשבה המצטבר לפי הסכם הפשרה עמד על כ-20 מיליון ₪. </a:t>
            </a:r>
          </a:p>
          <a:p>
            <a:pPr algn="just"/>
            <a:r>
              <a:rPr lang="he-IL" b="1" dirty="0"/>
              <a:t>הסדרה עתידית - </a:t>
            </a:r>
            <a:r>
              <a:rPr lang="he-IL" dirty="0"/>
              <a:t>ת"צ 14417-05-18 </a:t>
            </a:r>
            <a:r>
              <a:rPr lang="he-IL" b="1" dirty="0"/>
              <a:t>תומר יוסף נ' כרטיסי אשראי לישראל בע"מ – </a:t>
            </a:r>
            <a:r>
              <a:rPr lang="he-IL" dirty="0"/>
              <a:t>גביית דמי כרטיס על אף שהכרטיס לא </a:t>
            </a:r>
            <a:r>
              <a:rPr lang="he-IL" dirty="0" err="1"/>
              <a:t>שופעל</a:t>
            </a:r>
            <a:r>
              <a:rPr lang="he-IL" dirty="0"/>
              <a:t> על ידי הלקוח.</a:t>
            </a:r>
          </a:p>
          <a:p>
            <a:pPr algn="just"/>
            <a:endParaRPr lang="he-IL" dirty="0"/>
          </a:p>
          <a:p>
            <a:pPr algn="just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5180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1125</TotalTime>
  <Words>345</Words>
  <Application>Microsoft Office PowerPoint</Application>
  <PresentationFormat>‫הצגה על המסך (4:3)</PresentationFormat>
  <Paragraphs>29</Paragraphs>
  <Slides>5</Slides>
  <Notes>5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0" baseType="lpstr">
      <vt:lpstr>Calibri</vt:lpstr>
      <vt:lpstr>Constantia</vt:lpstr>
      <vt:lpstr>David</vt:lpstr>
      <vt:lpstr>Wingdings 2</vt:lpstr>
      <vt:lpstr>זרימה</vt:lpstr>
      <vt:lpstr>    תובענות ייצוגיות נגד בנקים – השיח בין אכיפה פרטית לציבורית    </vt:lpstr>
      <vt:lpstr>ההיסטוריה החקיקתית</vt:lpstr>
      <vt:lpstr>היחס בין תובענות ייצוגיות לפעילות הרגולטור</vt:lpstr>
      <vt:lpstr>השפעת תובענות ייצוגיות על הדין המהותי</vt:lpstr>
      <vt:lpstr>השפעת תובענות ייצוגיות על הדין המהותי</vt:lpstr>
    </vt:vector>
  </TitlesOfParts>
  <Company>MOJ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Lior Sasson</dc:creator>
  <cp:lastModifiedBy>ruthie plato-shinar</cp:lastModifiedBy>
  <cp:revision>155</cp:revision>
  <cp:lastPrinted>2019-05-13T09:11:39Z</cp:lastPrinted>
  <dcterms:created xsi:type="dcterms:W3CDTF">2019-05-12T11:03:17Z</dcterms:created>
  <dcterms:modified xsi:type="dcterms:W3CDTF">2021-08-03T12:23:04Z</dcterms:modified>
</cp:coreProperties>
</file>