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1"/>
  </p:notesMasterIdLst>
  <p:sldIdLst>
    <p:sldId id="263" r:id="rId2"/>
    <p:sldId id="287" r:id="rId3"/>
    <p:sldId id="267" r:id="rId4"/>
    <p:sldId id="283" r:id="rId5"/>
    <p:sldId id="289" r:id="rId6"/>
    <p:sldId id="290" r:id="rId7"/>
    <p:sldId id="288" r:id="rId8"/>
    <p:sldId id="291" r:id="rId9"/>
    <p:sldId id="282" r:id="rId10"/>
  </p:sldIdLst>
  <p:sldSz cx="12192000" cy="6858000"/>
  <p:notesSz cx="6888163" cy="10018713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thie plato-shinar" initials="rps" lastIdx="1" clrIdx="0">
    <p:extLst>
      <p:ext uri="{19B8F6BF-5375-455C-9EA6-DF929625EA0E}">
        <p15:presenceInfo xmlns:p15="http://schemas.microsoft.com/office/powerpoint/2012/main" userId="ruthie plato-shina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1411"/>
    <a:srgbClr val="A50021"/>
    <a:srgbClr val="CB3429"/>
    <a:srgbClr val="DC3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483" autoAdjust="0"/>
    <p:restoredTop sz="94660"/>
  </p:normalViewPr>
  <p:slideViewPr>
    <p:cSldViewPr snapToGrid="0">
      <p:cViewPr varScale="1">
        <p:scale>
          <a:sx n="67" d="100"/>
          <a:sy n="67" d="100"/>
        </p:scale>
        <p:origin x="6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2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903293" y="1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1"/>
          <a:lstStyle>
            <a:lvl1pPr algn="r">
              <a:defRPr sz="13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96" y="1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1"/>
          <a:lstStyle>
            <a:lvl1pPr algn="l">
              <a:defRPr sz="1300"/>
            </a:lvl1pPr>
          </a:lstStyle>
          <a:p>
            <a:fld id="{E6D83E90-5C86-4333-8953-FDE559C79295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0950"/>
            <a:ext cx="6011863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903293" y="9516040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1" anchor="b"/>
          <a:lstStyle>
            <a:lvl1pPr algn="r">
              <a:defRPr sz="13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96" y="9516040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1" anchor="b"/>
          <a:lstStyle>
            <a:lvl1pPr algn="l">
              <a:defRPr sz="1300"/>
            </a:lvl1pPr>
          </a:lstStyle>
          <a:p>
            <a:fld id="{74BFE8F4-1856-44C3-83EE-9E57244F43C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0695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BFE8F4-1856-44C3-83EE-9E57244F43C0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2995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BFE8F4-1856-44C3-83EE-9E57244F43C0}" type="slidenum">
              <a:rPr kumimoji="0" lang="he-IL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e-IL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142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BFE8F4-1856-44C3-83EE-9E57244F43C0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2973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BFE8F4-1856-44C3-83EE-9E57244F43C0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532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BFE8F4-1856-44C3-83EE-9E57244F43C0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6148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BFE8F4-1856-44C3-83EE-9E57244F43C0}" type="slidenum">
              <a:rPr kumimoji="0" lang="he-IL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he-IL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95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BFE8F4-1856-44C3-83EE-9E57244F43C0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41262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BFE8F4-1856-44C3-83EE-9E57244F43C0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3272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BFE8F4-1856-44C3-83EE-9E57244F43C0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3550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351B0-ABD8-416B-A5D7-5EE1610D8FAC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91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7D55-32F8-4EFA-966D-D01A79B8E0A6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9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85D0-DB49-47FC-B4D0-95497C4B7DBD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24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  <a:cs typeface="+mn-cs"/>
              </a:defRPr>
            </a:lvl1pPr>
          </a:lstStyle>
          <a:p>
            <a:r>
              <a:rPr lang="he-IL" dirty="0"/>
              <a:t>א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 hasCustomPrompt="1"/>
          </p:nvPr>
        </p:nvSpPr>
        <p:spPr>
          <a:xfrm>
            <a:off x="609600" y="1485107"/>
            <a:ext cx="10972800" cy="4525963"/>
          </a:xfrm>
          <a:ln>
            <a:noFill/>
          </a:ln>
        </p:spPr>
        <p:txBody>
          <a:bodyPr/>
          <a:lstStyle>
            <a:lvl3pPr marL="914400" indent="0">
              <a:buNone/>
              <a:defRPr/>
            </a:lvl3pPr>
          </a:lstStyle>
          <a:p>
            <a:pPr lvl="0"/>
            <a:r>
              <a:rPr lang="he-IL" dirty="0"/>
              <a:t>א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A742-44E7-4639-8AF1-F127B5482D03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5994400" y="6356351"/>
            <a:ext cx="2844800" cy="365125"/>
          </a:xfrm>
        </p:spPr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B35B5771-7B6B-4C69-A249-9019EC4591DE}"/>
              </a:ext>
            </a:extLst>
          </p:cNvPr>
          <p:cNvSpPr/>
          <p:nvPr userDrawn="1"/>
        </p:nvSpPr>
        <p:spPr>
          <a:xfrm>
            <a:off x="365760" y="6197600"/>
            <a:ext cx="944880" cy="660400"/>
          </a:xfrm>
          <a:prstGeom prst="rect">
            <a:avLst/>
          </a:prstGeom>
          <a:solidFill>
            <a:srgbClr val="8B14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7142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26551-C5AC-40B1-9989-3E5B43EC9180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51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15205-DE20-4B5B-8E7C-323836BEA63B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280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EC86-A4EC-4FB8-A99B-96A294FACD39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51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51F3-E315-4BD8-B429-3A994B7555E1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417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BF7C-E83D-4339-BE91-C9C4A084DCC2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04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6D122-416B-4852-A0B5-2945AC356DE9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83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ADA1-6639-4CD4-B1E1-31D34E24B203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9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180BF-DAA8-42E2-8037-EDDA18F31F25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t>03 אוגוסט 21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75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apers.ssrn.com/sol3/papers.cfm?abstract_id=3859553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B78379C-0FBA-49C4-8E9A-F6FBB8B65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he-IL" sz="5400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51C9A86-40FC-4691-BB72-B7E746F28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85825"/>
            <a:ext cx="11430000" cy="5125246"/>
          </a:xfrm>
        </p:spPr>
        <p:txBody>
          <a:bodyPr>
            <a:normAutofit/>
          </a:bodyPr>
          <a:lstStyle/>
          <a:p>
            <a:pPr marL="0" indent="0" algn="ctr" rtl="1">
              <a:spcBef>
                <a:spcPts val="0"/>
              </a:spcBef>
              <a:buNone/>
            </a:pPr>
            <a:r>
              <a:rPr lang="he-IL" sz="4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פישוט החוזה הבנקאי - משימה אפשרית</a:t>
            </a:r>
          </a:p>
          <a:p>
            <a:pPr marL="0" indent="0" algn="ctr" rtl="1">
              <a:spcBef>
                <a:spcPts val="0"/>
              </a:spcBef>
              <a:buNone/>
            </a:pPr>
            <a:endParaRPr lang="he-IL" sz="36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ctr" rtl="1">
              <a:spcBef>
                <a:spcPts val="0"/>
              </a:spcBef>
              <a:buNone/>
            </a:pPr>
            <a:endParaRPr lang="he-IL" sz="36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ctr" rtl="1">
              <a:spcBef>
                <a:spcPts val="0"/>
              </a:spcBef>
              <a:buNone/>
            </a:pPr>
            <a:r>
              <a:rPr lang="he-IL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פרופ' רות פלאטו-שנער</a:t>
            </a:r>
          </a:p>
          <a:p>
            <a:pPr marL="0" indent="0" algn="ctr" rtl="1">
              <a:spcBef>
                <a:spcPts val="0"/>
              </a:spcBef>
              <a:buNone/>
            </a:pPr>
            <a:r>
              <a:rPr lang="he-IL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ראש המרכז לדיני בנקאות ורגולציה פיננסית</a:t>
            </a:r>
          </a:p>
          <a:p>
            <a:pPr marL="0" indent="0" algn="ctr" rtl="1">
              <a:spcBef>
                <a:spcPts val="0"/>
              </a:spcBef>
              <a:buNone/>
            </a:pPr>
            <a:r>
              <a:rPr lang="he-IL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המכללה האקדמית נתניה</a:t>
            </a:r>
          </a:p>
          <a:p>
            <a:pPr marL="0" indent="0" algn="ctr" rtl="1">
              <a:spcBef>
                <a:spcPts val="0"/>
              </a:spcBef>
              <a:buNone/>
            </a:pPr>
            <a:endParaRPr lang="he-IL" sz="3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 rtl="1">
              <a:spcBef>
                <a:spcPts val="0"/>
              </a:spcBef>
              <a:buNone/>
            </a:pPr>
            <a:endParaRPr lang="he-IL" sz="3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 rtl="1">
              <a:spcBef>
                <a:spcPts val="0"/>
              </a:spcBef>
              <a:buNone/>
            </a:pPr>
            <a:r>
              <a:rPr lang="he-I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כנס בנושא 40 שנים לחוק הבנקאות (שירות ללקוח)</a:t>
            </a:r>
          </a:p>
          <a:p>
            <a:pPr marL="0" indent="0" algn="ctr" rtl="1">
              <a:spcBef>
                <a:spcPts val="0"/>
              </a:spcBef>
              <a:buNone/>
            </a:pPr>
            <a:r>
              <a:rPr lang="he-I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3.8.21</a:t>
            </a:r>
          </a:p>
          <a:p>
            <a:pPr marL="0" indent="0" algn="ctr" rtl="1">
              <a:spcBef>
                <a:spcPts val="0"/>
              </a:spcBef>
              <a:buNone/>
            </a:pP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e-IL" dirty="0"/>
          </a:p>
          <a:p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BA3EAE7-C2A2-43AA-8268-1AD190199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61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C3C2BB2-4AB1-43D6-A425-65510D565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41387"/>
          </a:xfrm>
        </p:spPr>
        <p:txBody>
          <a:bodyPr/>
          <a:lstStyle/>
          <a:p>
            <a:r>
              <a:rPr lang="he-IL" dirty="0"/>
              <a:t>מבוא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714F937-E938-4D93-A3D2-9C171D12E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476375"/>
            <a:ext cx="11277600" cy="4534695"/>
          </a:xfrm>
        </p:spPr>
        <p:txBody>
          <a:bodyPr>
            <a:normAutofit/>
          </a:bodyPr>
          <a:lstStyle/>
          <a:p>
            <a:r>
              <a:rPr lang="he-IL" dirty="0"/>
              <a:t>בחוזה הבנקאי קיימים קשיים מובנים, שהופכים אותו לבלתי קריא ללקוח הממוצע. </a:t>
            </a:r>
          </a:p>
          <a:p>
            <a:r>
              <a:rPr lang="he-IL" dirty="0"/>
              <a:t>הטענה: הקשיים נובעים לא רק ממורכבות התחביר והשפה, כי אם גם ממורכבות המשמעויות והרעיונות המתגבשים בטקסט במרומז.</a:t>
            </a:r>
          </a:p>
          <a:p>
            <a:r>
              <a:rPr lang="he-IL" dirty="0"/>
              <a:t>המאמר קורא להטיל על הבנק חובה לפשט את לשון החוזה + להוסיף הגדרות והסברים, בהתאם למודל לשוני-אינפורמטיבי המוצע בו.</a:t>
            </a:r>
          </a:p>
          <a:p>
            <a:r>
              <a:rPr lang="he-IL" dirty="0"/>
              <a:t>מקרה הבוחן: החוזה לניהול חשבון בנק של בנק לאומי.</a:t>
            </a: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A25BD72-C53F-48F5-8B44-57A666911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9554E9-C4AE-4575-9F40-92F222F2C23A}" type="slidenum">
              <a:rPr kumimoji="0" lang="he-I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e-I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578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A073450-1BF3-4541-9A09-A9F2BE9B8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09650"/>
          </a:xfrm>
        </p:spPr>
        <p:txBody>
          <a:bodyPr/>
          <a:lstStyle/>
          <a:p>
            <a:r>
              <a:rPr lang="he-IL" dirty="0"/>
              <a:t>מאפייני החוזה הבנקאי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ED16F70-85BB-4F5E-86DC-446AD43BB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5" y="1304925"/>
            <a:ext cx="11172825" cy="4706146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he-IL" dirty="0"/>
              <a:t>החוזה הבנקאי מורכב מיסודו:                                                         הוא מבוסס </a:t>
            </a:r>
            <a:r>
              <a:rPr lang="he-IL"/>
              <a:t>על שני </a:t>
            </a:r>
            <a:r>
              <a:rPr lang="he-IL" dirty="0"/>
              <a:t>תחומי ידע - משפטי ופיננסי,                               וכולל שתי עגות (ז'רגונים) - משפטית ובנקאית.</a:t>
            </a:r>
          </a:p>
          <a:p>
            <a:r>
              <a:rPr lang="he-IL" dirty="0"/>
              <a:t>קהיליית שיח מצומצמת:</a:t>
            </a:r>
          </a:p>
          <a:p>
            <a:pPr lvl="1"/>
            <a:r>
              <a:rPr lang="he-IL" dirty="0"/>
              <a:t>קהיליית השיח של חוזה משפטי: משפטנים המדברים בינם לבין עצמם. </a:t>
            </a:r>
          </a:p>
          <a:p>
            <a:pPr lvl="1"/>
            <a:r>
              <a:rPr lang="he-IL" dirty="0"/>
              <a:t>הטקסט מבליע, בתום לב, ידע משותף לצדדים. </a:t>
            </a:r>
          </a:p>
          <a:p>
            <a:pPr lvl="1"/>
            <a:r>
              <a:rPr lang="he-IL" dirty="0"/>
              <a:t>התוצאה:</a:t>
            </a:r>
            <a:r>
              <a:rPr lang="en-US" dirty="0"/>
              <a:t> </a:t>
            </a:r>
            <a:r>
              <a:rPr lang="he-IL" dirty="0"/>
              <a:t>המסמך אינו מובן להדיוטות החסרים את הידע המשפטי.</a:t>
            </a:r>
          </a:p>
          <a:p>
            <a:pPr lvl="1">
              <a:spcAft>
                <a:spcPts val="1200"/>
              </a:spcAft>
            </a:pPr>
            <a:r>
              <a:rPr lang="he-IL" dirty="0"/>
              <a:t>קהיליית השיח של החוזה הבנקאי אף מצומצמת יותר:</a:t>
            </a:r>
            <a:r>
              <a:rPr lang="en-US" dirty="0"/>
              <a:t> </a:t>
            </a:r>
            <a:r>
              <a:rPr lang="he-IL" dirty="0"/>
              <a:t>משפטנים הבקיאים בבנקאות ופיננסים.</a:t>
            </a:r>
          </a:p>
          <a:p>
            <a:pPr lvl="1">
              <a:spcAft>
                <a:spcPts val="1200"/>
              </a:spcAft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2D0E64D-E26F-4566-8A7C-8680F3D00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534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E1F908B-36B6-4B2A-B308-6C33A7F4A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361950"/>
            <a:ext cx="10972800" cy="1524000"/>
          </a:xfrm>
        </p:spPr>
        <p:txBody>
          <a:bodyPr/>
          <a:lstStyle/>
          <a:p>
            <a:r>
              <a:rPr lang="he-IL" dirty="0"/>
              <a:t>הכשלים בחוזה הבנקאי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9B64BF9-8947-420D-BD50-8653B0AE2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66825"/>
            <a:ext cx="10972800" cy="4744245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he-IL" sz="3200" dirty="0"/>
              <a:t>תחביר מורכב</a:t>
            </a:r>
          </a:p>
          <a:p>
            <a:pPr marL="457200" lvl="1" indent="0" algn="ctr">
              <a:buNone/>
            </a:pPr>
            <a:r>
              <a:rPr lang="he-IL" sz="3200" dirty="0"/>
              <a:t>לשון גבוהה </a:t>
            </a:r>
          </a:p>
          <a:p>
            <a:pPr marL="457200" lvl="1" indent="0" algn="ctr">
              <a:buNone/>
            </a:pPr>
            <a:r>
              <a:rPr lang="he-IL" sz="3200" dirty="0"/>
              <a:t>ביטויים מקצועיים (משפטיים וכלכליים-פיננסיים)</a:t>
            </a:r>
          </a:p>
          <a:p>
            <a:pPr marL="457200" lvl="1" indent="0" algn="ctr">
              <a:buNone/>
            </a:pPr>
            <a:r>
              <a:rPr lang="he-IL" sz="3200" dirty="0"/>
              <a:t>מידע מרומז</a:t>
            </a:r>
          </a:p>
          <a:p>
            <a:pPr marL="457200" lvl="1" indent="0" algn="ctr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			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			     אי-יכולת להבין את החוזה הבנקאי </a:t>
            </a: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08AE292-3E03-4F50-9161-82C45336E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חץ: למטה 5">
            <a:extLst>
              <a:ext uri="{FF2B5EF4-FFF2-40B4-BE49-F238E27FC236}">
                <a16:creationId xmlns:a16="http://schemas.microsoft.com/office/drawing/2014/main" id="{57277162-DF3A-41BF-8058-483FFB5ECC4F}"/>
              </a:ext>
            </a:extLst>
          </p:cNvPr>
          <p:cNvSpPr/>
          <p:nvPr/>
        </p:nvSpPr>
        <p:spPr>
          <a:xfrm>
            <a:off x="5457825" y="3895725"/>
            <a:ext cx="638175" cy="1200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8562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D422012-6997-44D2-88FF-929985FBA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0"/>
            <a:ext cx="11439525" cy="1139826"/>
          </a:xfrm>
        </p:spPr>
        <p:txBody>
          <a:bodyPr>
            <a:noAutofit/>
          </a:bodyPr>
          <a:lstStyle/>
          <a:p>
            <a:r>
              <a:rPr lang="he-IL" sz="3700" dirty="0"/>
              <a:t>החובה לפשט את לשון החוזה הבנקאי – מקורות נורמטיביים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35AC32D-5167-4D78-9876-68EDAEB19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1685925"/>
            <a:ext cx="11325225" cy="4325146"/>
          </a:xfrm>
        </p:spPr>
        <p:txBody>
          <a:bodyPr>
            <a:normAutofit/>
          </a:bodyPr>
          <a:lstStyle/>
          <a:p>
            <a:r>
              <a:rPr lang="he-IL" dirty="0"/>
              <a:t>עקרון תום הלב</a:t>
            </a:r>
          </a:p>
          <a:p>
            <a:pPr marL="0" lvl="0" indent="0">
              <a:buNone/>
              <a:defRPr/>
            </a:pPr>
            <a:r>
              <a:rPr lang="he-IL" sz="2800" dirty="0">
                <a:solidFill>
                  <a:prstClr val="black"/>
                </a:solidFill>
              </a:rPr>
              <a:t>    - התאמת הניסוח לקורא וליכולתו לפענח את המידע המפורש והמרומז.</a:t>
            </a:r>
          </a:p>
          <a:p>
            <a:pPr marL="0" lvl="0" indent="0">
              <a:buNone/>
              <a:defRPr/>
            </a:pPr>
            <a:r>
              <a:rPr lang="he-IL" sz="2800" dirty="0">
                <a:solidFill>
                  <a:prstClr val="black"/>
                </a:solidFill>
              </a:rPr>
              <a:t>    - ניתן להבליע ידע רק אם הוא ידוע ממילא לקורא.</a:t>
            </a:r>
          </a:p>
          <a:p>
            <a:r>
              <a:rPr lang="he-IL" dirty="0"/>
              <a:t>ניסוח לא ברור מהווה תנאי מקפח בחוזה אחיד</a:t>
            </a:r>
          </a:p>
          <a:p>
            <a:r>
              <a:rPr lang="he-IL" dirty="0"/>
              <a:t>חובת האמון הבנקאית</a:t>
            </a:r>
          </a:p>
          <a:p>
            <a:r>
              <a:rPr lang="he-IL" dirty="0"/>
              <a:t>החוזה הבנקאי כחוזה יחס</a:t>
            </a:r>
          </a:p>
          <a:p>
            <a:r>
              <a:rPr lang="he-IL" dirty="0"/>
              <a:t>המעמד </a:t>
            </a:r>
            <a:r>
              <a:rPr lang="he-IL" dirty="0" err="1"/>
              <a:t>המעין</a:t>
            </a:r>
            <a:r>
              <a:rPr lang="he-IL" dirty="0"/>
              <a:t>-ציבורי של הבנקים (דואליות נורמטיבית)</a:t>
            </a:r>
          </a:p>
          <a:p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9E86691-4949-41CD-B6C9-7F768CD5B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714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4274051-698B-4481-9E45-37A9D37BD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e-IL" sz="3700" b="1" dirty="0">
                <a:solidFill>
                  <a:srgbClr val="C00000"/>
                </a:solidFill>
                <a:cs typeface="+mn-cs"/>
              </a:rPr>
              <a:t>החובה לפשט את החוזה </a:t>
            </a:r>
            <a:br>
              <a:rPr lang="he-IL" sz="3700" b="1" dirty="0">
                <a:solidFill>
                  <a:srgbClr val="C00000"/>
                </a:solidFill>
                <a:cs typeface="+mn-cs"/>
              </a:rPr>
            </a:br>
            <a:r>
              <a:rPr lang="he-IL" sz="3700" b="1" dirty="0">
                <a:solidFill>
                  <a:srgbClr val="C00000"/>
                </a:solidFill>
                <a:cs typeface="+mn-cs"/>
              </a:rPr>
              <a:t>לאור תופעת "הלקוח שאינו קורא"</a:t>
            </a:r>
          </a:p>
        </p:txBody>
      </p:sp>
      <p:pic>
        <p:nvPicPr>
          <p:cNvPr id="1026" name="Picture 2" descr="6 Ways to Solve the Chicken and Egg Problem for a Marketplace Startup -  Clockwise Software">
            <a:extLst>
              <a:ext uri="{FF2B5EF4-FFF2-40B4-BE49-F238E27FC236}">
                <a16:creationId xmlns:a16="http://schemas.microsoft.com/office/drawing/2014/main" id="{E50987A2-7298-415D-847B-5F9163913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850" y="2355438"/>
            <a:ext cx="5419726" cy="3015488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7F2D591-9D8A-4022-A034-3D35E3D96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6925" y="1943099"/>
            <a:ext cx="6086475" cy="4413251"/>
          </a:xfrm>
        </p:spPr>
        <p:txBody>
          <a:bodyPr>
            <a:normAutofit/>
          </a:bodyPr>
          <a:lstStyle/>
          <a:p>
            <a:pPr marL="0" marR="0" lvl="0" indent="0" defTabSz="914400" rtl="1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he-IL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שאלת "הביצה והתרנגולת"</a:t>
            </a:r>
          </a:p>
          <a:p>
            <a:pPr lvl="1">
              <a:defRPr/>
            </a:pPr>
            <a:r>
              <a:rPr lang="he-IL" sz="2800" dirty="0"/>
              <a:t>כשהחוזה מנוסח בצורה בלתי ניתנת לקריאה, גם לקוחות שהיו חפצים בקריאתו נרתעים מכך, ולכן התוצאה היא אי קריאה של החוזה.</a:t>
            </a:r>
          </a:p>
          <a:p>
            <a:pPr marL="742950" marR="0" lvl="1" indent="-285750" defTabSz="914400" rtl="1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השאלה אם לקוחות קוראים חוזים יכולה להיבחן רק כאשר החוזים יהיו קריאים.</a:t>
            </a:r>
          </a:p>
          <a:p>
            <a:pPr marL="742950" marR="0" lvl="1" indent="-285750" defTabSz="914400" rtl="1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endParaRPr kumimoji="0" lang="he-IL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742950" marR="0" lvl="1" indent="-285750" defTabSz="914400" rtl="1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endParaRPr kumimoji="0" lang="he-IL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FF88776-6EE4-4FFB-AF6B-E77818249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9600" y="6356351"/>
            <a:ext cx="2844800" cy="365125"/>
          </a:xfrm>
        </p:spPr>
        <p:txBody>
          <a:bodyPr anchor="ctr">
            <a:norm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49554E9-C4AE-4575-9F40-92F222F2C23A}" type="slidenum">
              <a:rPr kumimoji="0" lang="he-I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he-I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A21BFC37-3C52-48C6-A0FD-E19E7F830B7F}"/>
              </a:ext>
            </a:extLst>
          </p:cNvPr>
          <p:cNvSpPr/>
          <p:nvPr/>
        </p:nvSpPr>
        <p:spPr>
          <a:xfrm>
            <a:off x="323849" y="6210300"/>
            <a:ext cx="962025" cy="647700"/>
          </a:xfrm>
          <a:prstGeom prst="rect">
            <a:avLst/>
          </a:prstGeom>
          <a:solidFill>
            <a:srgbClr val="8B14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019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B2F8099-7FF3-4F50-9E03-933A58E65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Arial" panose="020B0604020202020204" pitchFamily="34" charset="0"/>
              </a:rPr>
              <a:t>המודל המוצע – "לשון משפטית פשוטה"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869C8D2-9875-4E93-ABE6-345A2764A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1924050"/>
            <a:ext cx="11287125" cy="4087020"/>
          </a:xfrm>
        </p:spPr>
        <p:txBody>
          <a:bodyPr>
            <a:normAutofit/>
          </a:bodyPr>
          <a:lstStyle/>
          <a:p>
            <a:r>
              <a:rPr lang="he-IL" dirty="0"/>
              <a:t>פישוט התחביר</a:t>
            </a:r>
          </a:p>
          <a:p>
            <a:r>
              <a:rPr lang="he-IL" dirty="0"/>
              <a:t>פישוט מילים וביטויים</a:t>
            </a:r>
          </a:p>
          <a:p>
            <a:r>
              <a:rPr lang="he-IL" dirty="0"/>
              <a:t>הבהרת מונחים והוספת הסברים בנספח בסוף החוזה</a:t>
            </a:r>
          </a:p>
          <a:p>
            <a:pPr lvl="1"/>
            <a:r>
              <a:rPr lang="he-IL" dirty="0"/>
              <a:t>בחוזה מודפס: הדגשות טיפוגרפיות בטקסט המפנות לנספח</a:t>
            </a:r>
          </a:p>
          <a:p>
            <a:pPr lvl="1"/>
            <a:r>
              <a:rPr lang="he-IL" dirty="0"/>
              <a:t>בחוזה מקוון: קישורים אינטראקטיביים כדוגמת ויקיפדיה</a:t>
            </a:r>
          </a:p>
          <a:p>
            <a:r>
              <a:rPr lang="he-IL" dirty="0"/>
              <a:t>התאמות עיצוביות</a:t>
            </a:r>
          </a:p>
          <a:p>
            <a:pPr marL="914400" lvl="1" indent="-514350">
              <a:buFont typeface="+mj-lt"/>
              <a:buAutoNum type="arabicPeriod"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0C54E0C-4D72-4BFE-A088-69F9AFA97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244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7EEE7E5-A4ED-476C-A1FB-D751B9B52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פישוט החוזה הבנקאי – משימה אפשרית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4A94508-D68F-4BA6-A194-7A4C37D7F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66924"/>
            <a:ext cx="10972800" cy="3944145"/>
          </a:xfrm>
        </p:spPr>
        <p:txBody>
          <a:bodyPr/>
          <a:lstStyle/>
          <a:p>
            <a:r>
              <a:rPr lang="he-IL" dirty="0"/>
              <a:t>משימה אפשרית, בנקים ברחבי העולם עשו זאת.</a:t>
            </a:r>
          </a:p>
          <a:p>
            <a:endParaRPr lang="he-IL" dirty="0"/>
          </a:p>
          <a:p>
            <a:r>
              <a:rPr lang="he-IL" dirty="0"/>
              <a:t>הבנקים בישראל כבר ביצעו פרויקטים מורכבים ויקרים לא פחות. </a:t>
            </a:r>
          </a:p>
          <a:p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8F39455-A3D8-42CC-817F-B0390F449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62D552E-BA40-47E9-ADD1-E3D507485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1EB8566-D2F4-4110-8CF8-8DF8F779B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he-IL" sz="48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he-IL" sz="5700" b="1" dirty="0">
                <a:solidFill>
                  <a:srgbClr val="C00000"/>
                </a:solidFill>
              </a:rPr>
              <a:t>תודה על ההקשבה</a:t>
            </a:r>
          </a:p>
          <a:p>
            <a:pPr marL="0" indent="0" algn="ctr">
              <a:buNone/>
            </a:pPr>
            <a:endParaRPr lang="he-IL" sz="48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he-IL" sz="4800" dirty="0"/>
              <a:t>להרחבה ראו:</a:t>
            </a:r>
          </a:p>
          <a:p>
            <a:pPr marL="0" indent="0" algn="ctr">
              <a:buNone/>
            </a:pPr>
            <a:r>
              <a:rPr lang="he-IL" sz="4800" dirty="0"/>
              <a:t>רות פלאטו-שנער, סול </a:t>
            </a:r>
            <a:r>
              <a:rPr lang="he-IL" sz="4800" dirty="0" err="1"/>
              <a:t>אזואלוס</a:t>
            </a:r>
            <a:r>
              <a:rPr lang="he-IL" sz="4800" dirty="0"/>
              <a:t>-אטיאס, "פישוט האינטראקציה בין בנקים ללקוחותיהם – לקראת מודרניזציה של לשון החוזה הבנקאי האחיד" </a:t>
            </a:r>
            <a:r>
              <a:rPr lang="he-IL" sz="4800" b="1" dirty="0"/>
              <a:t>משפטים</a:t>
            </a:r>
            <a:r>
              <a:rPr lang="he-IL" sz="4800" dirty="0"/>
              <a:t> נא (2021)</a:t>
            </a:r>
          </a:p>
          <a:p>
            <a:pPr marL="0" indent="0" algn="ctr">
              <a:buNone/>
            </a:pPr>
            <a:endParaRPr lang="he-IL" sz="4800" dirty="0"/>
          </a:p>
          <a:p>
            <a:pPr marL="0" indent="0" algn="ctr">
              <a:buNone/>
            </a:pPr>
            <a:r>
              <a:rPr lang="he-IL" sz="4800" dirty="0"/>
              <a:t>המאמר המלא מצוי </a:t>
            </a:r>
            <a:r>
              <a:rPr lang="he-IL" sz="4800" b="1" dirty="0">
                <a:solidFill>
                  <a:srgbClr val="C00000"/>
                </a:solidFill>
                <a:hlinkClick r:id="rId3"/>
              </a:rPr>
              <a:t>כאן</a:t>
            </a:r>
            <a:endParaRPr lang="he-IL" sz="4800" b="1" dirty="0">
              <a:solidFill>
                <a:srgbClr val="C00000"/>
              </a:solidFill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D8B5622-62C4-4366-BD5B-EC02419F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554E9-C4AE-4575-9F40-92F222F2C23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8588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נייר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</TotalTime>
  <Words>430</Words>
  <Application>Microsoft Office PowerPoint</Application>
  <PresentationFormat>מסך רחב</PresentationFormat>
  <Paragraphs>80</Paragraphs>
  <Slides>9</Slides>
  <Notes>9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1_ערכת נושא Office</vt:lpstr>
      <vt:lpstr>מצגת של PowerPoint‏</vt:lpstr>
      <vt:lpstr>מבוא</vt:lpstr>
      <vt:lpstr>מאפייני החוזה הבנקאי</vt:lpstr>
      <vt:lpstr>הכשלים בחוזה הבנקאי</vt:lpstr>
      <vt:lpstr>החובה לפשט את לשון החוזה הבנקאי – מקורות נורמטיביים</vt:lpstr>
      <vt:lpstr>החובה לפשט את החוזה  לאור תופעת "הלקוח שאינו קורא"</vt:lpstr>
      <vt:lpstr>המודל המוצע – "לשון משפטית פשוטה"</vt:lpstr>
      <vt:lpstr>פישוט החוזה הבנקאי – משימה אפשרית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דיני קניין</dc:title>
  <dc:creator>Ruth</dc:creator>
  <cp:lastModifiedBy>ruthie plato-shinar</cp:lastModifiedBy>
  <cp:revision>151</cp:revision>
  <cp:lastPrinted>2021-07-31T09:53:44Z</cp:lastPrinted>
  <dcterms:created xsi:type="dcterms:W3CDTF">2020-03-19T07:04:40Z</dcterms:created>
  <dcterms:modified xsi:type="dcterms:W3CDTF">2021-08-03T08:56:44Z</dcterms:modified>
</cp:coreProperties>
</file>