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heme/theme3.xml" ContentType="application/vnd.openxmlformats-officedocument.theme+xml"/>
  <Override PartName="/ppt/commentAuthors.xml" ContentType="application/vnd.openxmlformats-officedocument.presentationml.commentAuthors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2" r:id="rId2"/>
    <p:sldMasterId id="2147483684" r:id="rId3"/>
  </p:sldMasterIdLst>
  <p:sldIdLst>
    <p:sldId id="263" r:id="rId4"/>
    <p:sldId id="264" r:id="rId5"/>
    <p:sldId id="269" r:id="rId6"/>
    <p:sldId id="271" r:id="rId7"/>
    <p:sldId id="267" r:id="rId8"/>
    <p:sldId id="268" r:id="rId9"/>
    <p:sldId id="272" r:id="rId10"/>
    <p:sldId id="276" r:id="rId11"/>
    <p:sldId id="275" r:id="rId12"/>
    <p:sldId id="274" r:id="rId1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מאיה גרינברג" initials="מג" lastIdx="2" clrIdx="0">
    <p:extLst>
      <p:ext uri="{19B8F6BF-5375-455C-9EA6-DF929625EA0E}">
        <p15:presenceInfo xmlns:p15="http://schemas.microsoft.com/office/powerpoint/2012/main" userId="S-1-5-21-3138048885-699963959-848850688-12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84" autoAdjust="0"/>
    <p:restoredTop sz="94660"/>
  </p:normalViewPr>
  <p:slideViewPr>
    <p:cSldViewPr snapToGrid="0">
      <p:cViewPr varScale="1">
        <p:scale>
          <a:sx n="68" d="100"/>
          <a:sy n="68" d="100"/>
        </p:scale>
        <p:origin x="4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customXml" Target="../customXml/item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357AE-2031-4428-BBCB-9B7DA3BFA5EA}" type="slidenum">
              <a:rPr lang="he-IL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975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357AE-2031-4428-BBCB-9B7DA3BFA5EA}" type="slidenum">
              <a:rPr lang="he-IL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098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357AE-2031-4428-BBCB-9B7DA3BFA5EA}" type="slidenum">
              <a:rPr lang="he-IL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446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7E511-31F7-4928-876C-2D707815D34C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0118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79C3-FA03-4B43-80D8-7DD48E27D972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7860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188B5-F639-4297-9EAB-0108C2EA9E82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328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F6473-3CB7-4131-8D41-89CC1025D277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415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D22B2-8D35-49BB-BA66-66F94681D8C3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2556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457D-4EA4-424B-8156-43B90770A7B9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481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BD4C1-E574-49F6-B2E8-FE3BFB4BCFDF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5998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5D003-CABC-4904-ABAF-174DE5706C45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299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357AE-2031-4428-BBCB-9B7DA3BFA5EA}" type="slidenum">
              <a:rPr lang="he-IL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5374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0D111-E0D1-412A-ADE3-678AD2110317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4902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39E12-2723-48A4-8ED2-7E9751AE92E8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6364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E3309-A266-4871-96B6-59E0AB5CFFD7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3225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7E511-31F7-4928-876C-2D707815D34C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2948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79C3-FA03-4B43-80D8-7DD48E27D972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4972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188B5-F639-4297-9EAB-0108C2EA9E82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9548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F6473-3CB7-4131-8D41-89CC1025D277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9734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D22B2-8D35-49BB-BA66-66F94681D8C3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612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457D-4EA4-424B-8156-43B90770A7B9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254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BD4C1-E574-49F6-B2E8-FE3BFB4BCFDF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263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357AE-2031-4428-BBCB-9B7DA3BFA5EA}" type="slidenum">
              <a:rPr lang="he-IL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8783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5D003-CABC-4904-ABAF-174DE5706C45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6655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0D111-E0D1-412A-ADE3-678AD2110317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905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39E12-2723-48A4-8ED2-7E9751AE92E8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4750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E3309-A266-4871-96B6-59E0AB5CFFD7}" type="slidenum">
              <a:rPr 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028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357AE-2031-4428-BBCB-9B7DA3BFA5EA}" type="slidenum">
              <a:rPr lang="he-IL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184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357AE-2031-4428-BBCB-9B7DA3BFA5EA}" type="slidenum">
              <a:rPr lang="he-IL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907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357AE-2031-4428-BBCB-9B7DA3BFA5EA}" type="slidenum">
              <a:rPr lang="he-IL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626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357AE-2031-4428-BBCB-9B7DA3BFA5EA}" type="slidenum">
              <a:rPr lang="he-IL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105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357AE-2031-4428-BBCB-9B7DA3BFA5EA}" type="slidenum">
              <a:rPr lang="he-IL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55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357AE-2031-4428-BBCB-9B7DA3BFA5EA}" type="slidenum">
              <a:rPr lang="he-IL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013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357AE-2031-4428-BBCB-9B7DA3BFA5E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710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2000"/>
            <a:lum/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9BCEED-4630-406D-97C8-794D38A14CB9}" type="slidenum">
              <a:rPr lang="he-IL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266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2000"/>
            <a:lum/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9BCEED-4630-406D-97C8-794D38A14CB9}" type="slidenum">
              <a:rPr lang="he-IL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53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343" y="419844"/>
            <a:ext cx="111142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357AE-2031-4428-BBCB-9B7DA3BFA5E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947057" y="920909"/>
            <a:ext cx="1025434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ההשקה בין ההוצאה לפועל להליכי חדלות פירעון לפי החוק החדש</a:t>
            </a:r>
            <a:endParaRPr lang="he-IL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709949" y="3967897"/>
            <a:ext cx="477150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חשון תשע"ט - נובמבר 2018</a:t>
            </a:r>
          </a:p>
        </p:txBody>
      </p:sp>
    </p:spTree>
    <p:extLst>
      <p:ext uri="{BB962C8B-B14F-4D97-AF65-F5344CB8AC3E}">
        <p14:creationId xmlns:p14="http://schemas.microsoft.com/office/powerpoint/2010/main" val="1595317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+mn-cs"/>
              </a:rPr>
              <a:t>ריענון </a:t>
            </a:r>
            <a:br>
              <a:rPr lang="he-IL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+mn-cs"/>
              </a:rPr>
            </a:br>
            <a:r>
              <a:rPr lang="he-IL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+mn-cs"/>
              </a:rPr>
              <a:t>תיקי איחוד ישנים של חייבים מוגבלים באמצעים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  <a:p>
            <a:endParaRPr lang="he-IL" dirty="0"/>
          </a:p>
          <a:p>
            <a:r>
              <a:rPr lang="he-IL" dirty="0"/>
              <a:t>בלשכת ת"א מבוצע פיילוט ל"רענון" תיקי איחוד של חייבים מוגבלים באמצעים</a:t>
            </a:r>
          </a:p>
          <a:p>
            <a:r>
              <a:rPr lang="he-IL" dirty="0"/>
              <a:t>בחינה של המצב העדכני של החייב וניסיון לסגור את החוב עוד לפני תחילת חוק חדלות פירעון</a:t>
            </a:r>
          </a:p>
          <a:p>
            <a:r>
              <a:rPr lang="he-IL" dirty="0"/>
              <a:t>עדיין אין מספיק נתונים להערכת ההצלחה של הפיילוט, ועדיין נדרש לו "כיוונון"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158991"/>
            <a:ext cx="1259633" cy="886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7063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14500" y="274639"/>
            <a:ext cx="9588500" cy="770391"/>
          </a:xfrm>
        </p:spPr>
        <p:txBody>
          <a:bodyPr/>
          <a:lstStyle/>
          <a:p>
            <a:r>
              <a:rPr lang="he-IL" b="1" kern="120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+mn-cs"/>
              </a:rPr>
              <a:t>חייבים מוגבלים</a:t>
            </a:r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158991"/>
            <a:ext cx="1259633" cy="886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מלבן 4"/>
          <p:cNvSpPr/>
          <p:nvPr/>
        </p:nvSpPr>
        <p:spPr>
          <a:xfrm>
            <a:off x="420915" y="1475104"/>
            <a:ext cx="11097986" cy="4095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e-IL" sz="3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/>
                <a:cs typeface="Arial" panose="020B0604020202020204" pitchFamily="34" charset="0"/>
              </a:rPr>
              <a:t>החייבים המוגבלים הנצחיים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e-IL" sz="3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/>
                <a:cs typeface="Arial" panose="020B0604020202020204" pitchFamily="34" charset="0"/>
              </a:rPr>
              <a:t>קביעת צו תשלומים לחייב מוגבל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e-IL" sz="3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/>
                <a:cs typeface="Arial" panose="020B0604020202020204" pitchFamily="34" charset="0"/>
              </a:rPr>
              <a:t>במקרה של חייב מוגבל, במרבית המקרים התשלום החודשי אינו מכסה אפילו את הריבית שנצברה באותו החודש</a:t>
            </a:r>
            <a:endParaRPr lang="en-US" sz="36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e-IL" sz="3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/>
                <a:cs typeface="Arial" panose="020B0604020202020204" pitchFamily="34" charset="0"/>
              </a:rPr>
              <a:t>הכרזת החייב כמוגבל באמצעים אינה מוגבלת בזמן. מדובר בהליך ללא מועד או אופן סיום מוגדר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endParaRPr lang="he-IL" sz="36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197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he-IL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+mn-cs"/>
              </a:rPr>
              <a:t>אוכלוסיית החייבים המוגבלים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סה"כ חייבים מוגבלים, נכון ליום 30.9.18: </a:t>
            </a:r>
            <a:r>
              <a:rPr lang="he-IL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80,698</a:t>
            </a:r>
          </a:p>
          <a:p>
            <a:pPr marL="0" indent="0">
              <a:buNone/>
            </a:pPr>
            <a:r>
              <a:rPr lang="he-I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מתוכם 52,252 שאינם בהליכי </a:t>
            </a:r>
            <a:r>
              <a:rPr lang="he-IL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פש"ר</a:t>
            </a:r>
            <a:r>
              <a:rPr lang="he-I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או הפטר הוצל"פ</a:t>
            </a:r>
          </a:p>
          <a:p>
            <a:pPr marL="0" indent="0">
              <a:buNone/>
            </a:pPr>
            <a:endParaRPr lang="he-IL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he-I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פוטנציאל לטיפול </a:t>
            </a:r>
            <a:r>
              <a:rPr lang="he-IL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בחדל"פ</a:t>
            </a:r>
            <a:r>
              <a:rPr lang="he-I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בתוך הרשות  מתוך תיקי מלאי חייבים מוגבלים באמצעים - 25,791 חייבים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he-IL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158991"/>
            <a:ext cx="1259633" cy="886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8703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8533" y="274639"/>
            <a:ext cx="10335467" cy="1008061"/>
          </a:xfrm>
        </p:spPr>
        <p:txBody>
          <a:bodyPr/>
          <a:lstStyle/>
          <a:p>
            <a:r>
              <a:rPr lang="he-IL" sz="4000" b="1" kern="120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+mn-cs"/>
              </a:rPr>
              <a:t>הוראת השעה למתן הפטר לחייב מוגבל באמצעים כהקדמה לחוק חדלות פירעון ושיקום כלכלי</a:t>
            </a:r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158991"/>
            <a:ext cx="1259633" cy="886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מלבן 4"/>
          <p:cNvSpPr/>
          <p:nvPr/>
        </p:nvSpPr>
        <p:spPr>
          <a:xfrm>
            <a:off x="292101" y="1930400"/>
            <a:ext cx="11671299" cy="2821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e-IL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/>
                <a:cs typeface="Arial" panose="020B0604020202020204" pitchFamily="34" charset="0"/>
              </a:rPr>
              <a:t>שינוי משמעותי ומהותי בפעילות ההוצאה לפועל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he-IL" sz="32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he-IL" sz="32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e-IL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/>
                <a:cs typeface="Arial" panose="020B0604020202020204" pitchFamily="34" charset="0"/>
              </a:rPr>
              <a:t>רשם ההוצאה לפועל הוסמך לתת הפטר לחייבים מוגבלים באמצעים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endParaRPr lang="he-IL" sz="32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5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355601"/>
            <a:ext cx="10515600" cy="736600"/>
          </a:xfrm>
        </p:spPr>
        <p:txBody>
          <a:bodyPr>
            <a:normAutofit fontScale="90000"/>
          </a:bodyPr>
          <a:lstStyle/>
          <a:p>
            <a:br>
              <a:rPr lang="he-IL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+mn-cs"/>
              </a:rPr>
            </a:br>
            <a:r>
              <a:rPr lang="he-IL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+mn-cs"/>
              </a:rPr>
              <a:t>איך מומשה בפועל הוראת השעה ל</a:t>
            </a:r>
            <a:r>
              <a:rPr lang="he-IL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+mn-cs"/>
              </a:rPr>
              <a:t>הפטרים? </a:t>
            </a:r>
            <a:br>
              <a:rPr lang="he-IL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+mn-cs"/>
              </a:rPr>
            </a:br>
            <a:endParaRPr lang="he-IL" dirty="0"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990600" y="1282700"/>
            <a:ext cx="10515600" cy="53213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he-IL" sz="2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endParaRPr lang="he-IL" sz="2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he-IL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בקשה נדחתה/יצא מהמאגר כ- 6,500 חייבים</a:t>
            </a:r>
          </a:p>
          <a:p>
            <a:pPr marL="0" indent="0">
              <a:buNone/>
            </a:pPr>
            <a:r>
              <a:rPr lang="he-IL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בשלבים שונים של התהליך כ- 1,500 חייבים</a:t>
            </a:r>
          </a:p>
          <a:p>
            <a:pPr marL="0" indent="0">
              <a:buNone/>
            </a:pPr>
            <a:r>
              <a:rPr lang="he-IL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הופטרו 1,492 חייבים</a:t>
            </a:r>
          </a:p>
          <a:p>
            <a:pPr marL="0" indent="0">
              <a:buNone/>
            </a:pPr>
            <a:r>
              <a:rPr lang="he-IL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התובנות מיישום הוראת השעה מסייעות בהיערכות לחוק חדלות פירעון; </a:t>
            </a:r>
            <a:r>
              <a:rPr lang="he-IL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כח</a:t>
            </a:r>
            <a:r>
              <a:rPr lang="he-IL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אדם ותקציב, הכשרה והדרכה, תמיכה </a:t>
            </a:r>
            <a:r>
              <a:rPr lang="he-IL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מיחשובית</a:t>
            </a:r>
            <a:r>
              <a:rPr lang="he-IL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היערכות מבנית והמשך החקיקה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endParaRPr lang="en-US" sz="2000" b="1" kern="0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he-IL" sz="2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2513" y="706594"/>
            <a:ext cx="10472882" cy="885371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endParaRPr lang="he-IL" sz="2400" b="1" dirty="0"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solidFill>
                <a:schemeClr val="accent3"/>
              </a:solidFill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endParaRPr lang="he-IL" sz="2400" b="1" dirty="0"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solidFill>
                <a:schemeClr val="accent3"/>
              </a:solidFill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158991"/>
            <a:ext cx="1259633" cy="886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6212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+mn-cs"/>
              </a:rPr>
              <a:t>שותף עיקרי – כונס הנכסים הרשמי</a:t>
            </a:r>
            <a:endParaRPr lang="he-IL" dirty="0"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562100"/>
            <a:ext cx="10515600" cy="4614863"/>
          </a:xfrm>
        </p:spPr>
        <p:txBody>
          <a:bodyPr>
            <a:normAutofit fontScale="92500"/>
          </a:bodyPr>
          <a:lstStyle/>
          <a:p>
            <a:pPr algn="just"/>
            <a:r>
              <a:rPr lang="he-I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שני גופים הנותנים את אותו השירות, כאשר חלוקת העבודה ביניהם על פי גובה החוב בלבד</a:t>
            </a:r>
          </a:p>
          <a:p>
            <a:pPr lvl="0" algn="just"/>
            <a:r>
              <a:rPr lang="he-I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למרות הדמיון, בעוד בהליך המנוהל על ידי כונס הנכסים הרשמי יש בהכרח שותפים נוספים;  נאמן ובית משפט שלום, התהליך ברשות האכיפה והגבייה, מתחילתו ועד סופו, פנימי (אלא אם ימונה נאמן)</a:t>
            </a:r>
          </a:p>
          <a:p>
            <a:pPr algn="just"/>
            <a:r>
              <a:rPr lang="he-I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בכל שלב אפשרי בתהליך, נפעל בצורה זהה: טופס בקשה, אופן הגשת הבקשה, פרסום, מאגר משותף של נאמנים, הגשת תביעת חוב, קורס שיקום כלכלי</a:t>
            </a:r>
          </a:p>
          <a:p>
            <a:pPr algn="just"/>
            <a:r>
              <a:rPr lang="he-I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יידוע הדדי; פתיחת הליך ושלבים עיקריים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he-IL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158991"/>
            <a:ext cx="1259633" cy="886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9064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08611" y="322663"/>
            <a:ext cx="10972800" cy="1143000"/>
          </a:xfrm>
        </p:spPr>
        <p:txBody>
          <a:bodyPr/>
          <a:lstStyle/>
          <a:p>
            <a:r>
              <a:rPr lang="he-IL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+mn-cs"/>
              </a:rPr>
              <a:t>הסוגיות הייחודיות לניהול הליך חדלות פירעון בהוצאה לפועל</a:t>
            </a:r>
            <a:endParaRPr lang="he-IL" dirty="0"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08611" y="2286041"/>
            <a:ext cx="10515600" cy="4871824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סוג פעילות חדש</a:t>
            </a:r>
          </a:p>
          <a:p>
            <a:r>
              <a:rPr lang="he-I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לשכות הוצאה לפועל בהן יוקם מסלול חדלות פירעון: טבריה, חיפה, כפר-סבא, תל-אביב, ירושלים ואשקלון</a:t>
            </a:r>
          </a:p>
          <a:p>
            <a:r>
              <a:rPr lang="he-I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תמיכה בהגשת בקשות וניהול ההליך ללא ייצוג  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he-I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ישיבת הסדר על ידי נציג הרשם</a:t>
            </a:r>
          </a:p>
          <a:p>
            <a:r>
              <a:rPr lang="he-I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חייב מצהיר בבקשה מי הנושים שלו והם יוזמנו לישיבת ההסדר</a:t>
            </a:r>
          </a:p>
          <a:p>
            <a:pPr marL="0" indent="0" algn="just">
              <a:buNone/>
            </a:pPr>
            <a:endParaRPr lang="he-IL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158991"/>
            <a:ext cx="1259633" cy="886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6464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e-IL" sz="4000" dirty="0"/>
              <a:t>מהו החשש הגדול ביותר?</a:t>
            </a: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158991"/>
            <a:ext cx="1259633" cy="886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9916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cs typeface="+mn-cs"/>
              </a:rPr>
              <a:t>חייבים שקיבלו הפטר וחזרו להוצאה לפועל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he-IL" sz="27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הנתונים נכונים ל 31.3.2018</a:t>
            </a:r>
            <a:endParaRPr lang="en-US" sz="27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lvl="0" indent="0" algn="just">
              <a:buNone/>
            </a:pPr>
            <a:endParaRPr lang="he-IL" sz="27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lvl="0" indent="0" algn="just">
              <a:buNone/>
            </a:pPr>
            <a:r>
              <a:rPr lang="he-IL" sz="27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הבדיקה נעשתה ע"י האגף לתכנון ומדיניות ברשות האכיפה והגביה על 3,751 חייבים שקיבלו הפטר </a:t>
            </a:r>
            <a:r>
              <a:rPr lang="he-IL" sz="2700" dirty="0" err="1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מהכונ"ר</a:t>
            </a:r>
            <a:r>
              <a:rPr lang="he-IL" sz="27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בין השנים  2012-2013 (הנתונים התקבלו </a:t>
            </a:r>
            <a:r>
              <a:rPr lang="he-IL" sz="2700" dirty="0" err="1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מהכונ"ר</a:t>
            </a:r>
            <a:r>
              <a:rPr lang="he-IL" sz="27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). </a:t>
            </a:r>
          </a:p>
          <a:p>
            <a:pPr marL="0" lvl="0" indent="0" algn="just">
              <a:buNone/>
            </a:pPr>
            <a:r>
              <a:rPr lang="he-IL" sz="27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המידע אודות חייבים אלה הוצלב אל מול מערכות המידע של  ההוצאה לפועל וממנם עלה כי ל- 1,012 חייבים </a:t>
            </a:r>
            <a:r>
              <a:rPr lang="he-IL" sz="2700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(כ- 27%</a:t>
            </a:r>
            <a:r>
              <a:rPr lang="he-IL" sz="27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) נפתח לפחות תיק אחד במערכת ההוצאה לפועל בתקופה של 2014-2018 ובסך </a:t>
            </a:r>
            <a:r>
              <a:rPr lang="he-IL" sz="2700" dirty="0" err="1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הכל</a:t>
            </a:r>
            <a:r>
              <a:rPr lang="he-IL" sz="27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נפתחו 3,254 תיקים. </a:t>
            </a:r>
            <a:endParaRPr lang="en-US" sz="27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158991"/>
            <a:ext cx="1259633" cy="886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413800"/>
      </p:ext>
    </p:extLst>
  </p:cSld>
  <p:clrMapOvr>
    <a:masterClrMapping/>
  </p:clrMapOvr>
</p:sld>
</file>

<file path=ppt/theme/theme1.xml><?xml version="1.0" encoding="utf-8"?>
<a:theme xmlns:a="http://schemas.openxmlformats.org/drawingml/2006/main" name="1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402B977991B5B349A3D96BEB6B7485B5" ma:contentTypeVersion="0" ma:contentTypeDescription="צור מסמך חדש." ma:contentTypeScope="" ma:versionID="ca81db935eda2c51dc77bf5f34b67b3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c69e330b17b26747b49104fe0872e0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A4AA326-DF5E-47D8-AC90-6153C5056075}"/>
</file>

<file path=customXml/itemProps2.xml><?xml version="1.0" encoding="utf-8"?>
<ds:datastoreItem xmlns:ds="http://schemas.openxmlformats.org/officeDocument/2006/customXml" ds:itemID="{9CDD4023-655D-4C42-89EE-74491491E0F5}"/>
</file>

<file path=customXml/itemProps3.xml><?xml version="1.0" encoding="utf-8"?>
<ds:datastoreItem xmlns:ds="http://schemas.openxmlformats.org/officeDocument/2006/customXml" ds:itemID="{DC2BCF8A-1D09-4406-A0DE-3246B0237694}"/>
</file>

<file path=docProps/app.xml><?xml version="1.0" encoding="utf-8"?>
<Properties xmlns="http://schemas.openxmlformats.org/officeDocument/2006/extended-properties" xmlns:vt="http://schemas.openxmlformats.org/officeDocument/2006/docPropsVTypes">
  <Template>תבנית מצגת</Template>
  <TotalTime>441</TotalTime>
  <Words>417</Words>
  <Application>Microsoft Office PowerPoint</Application>
  <PresentationFormat>מסך רחב</PresentationFormat>
  <Paragraphs>48</Paragraphs>
  <Slides>10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3</vt:i4>
      </vt:variant>
      <vt:variant>
        <vt:lpstr>כותרות שקופיות</vt:lpstr>
      </vt:variant>
      <vt:variant>
        <vt:i4>10</vt:i4>
      </vt:variant>
    </vt:vector>
  </HeadingPairs>
  <TitlesOfParts>
    <vt:vector size="17" baseType="lpstr">
      <vt:lpstr>Arial</vt:lpstr>
      <vt:lpstr>Calibri</vt:lpstr>
      <vt:lpstr>David</vt:lpstr>
      <vt:lpstr>Times New Roman</vt:lpstr>
      <vt:lpstr>1_ערכת נושא Office</vt:lpstr>
      <vt:lpstr>2_Default Design</vt:lpstr>
      <vt:lpstr>3_Default Design</vt:lpstr>
      <vt:lpstr>מצגת של PowerPoint‏</vt:lpstr>
      <vt:lpstr>חייבים מוגבלים</vt:lpstr>
      <vt:lpstr> אוכלוסיית החייבים המוגבלים</vt:lpstr>
      <vt:lpstr>הוראת השעה למתן הפטר לחייב מוגבל באמצעים כהקדמה לחוק חדלות פירעון ושיקום כלכלי</vt:lpstr>
      <vt:lpstr> איך מומשה בפועל הוראת השעה להפטרים?  </vt:lpstr>
      <vt:lpstr>שותף עיקרי – כונס הנכסים הרשמי</vt:lpstr>
      <vt:lpstr>הסוגיות הייחודיות לניהול הליך חדלות פירעון בהוצאה לפועל</vt:lpstr>
      <vt:lpstr>מצגת של PowerPoint‏</vt:lpstr>
      <vt:lpstr>חייבים שקיבלו הפטר וחזרו להוצאה לפועל</vt:lpstr>
      <vt:lpstr>ריענון  תיקי איחוד ישנים של חייבים מוגבלים באמצעים</vt:lpstr>
    </vt:vector>
  </TitlesOfParts>
  <Company>ECA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היבטים פרקטיים בהיערכות רשות האכיפה והגביה לחוק חדלות פירעון ושיקום כלכלי התשע"ח - 2018</dc:title>
  <dc:creator>מאיה גרינברג</dc:creator>
  <cp:lastModifiedBy>Ruth</cp:lastModifiedBy>
  <cp:revision>68</cp:revision>
  <dcterms:created xsi:type="dcterms:W3CDTF">2018-04-09T08:00:10Z</dcterms:created>
  <dcterms:modified xsi:type="dcterms:W3CDTF">2018-11-05T14:17:54Z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0x010100402B977991B5B349A3D96BEB6B7485B5</vt:lpwstr>
  </property>
</Properties>
</file>