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61" r:id="rId4"/>
    <p:sldId id="263" r:id="rId5"/>
    <p:sldId id="275" r:id="rId6"/>
    <p:sldId id="276" r:id="rId7"/>
    <p:sldId id="277" r:id="rId8"/>
    <p:sldId id="278" r:id="rId9"/>
    <p:sldId id="265" r:id="rId10"/>
    <p:sldId id="266" r:id="rId11"/>
    <p:sldId id="267" r:id="rId12"/>
    <p:sldId id="268" r:id="rId13"/>
    <p:sldId id="260"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34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27410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8944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42915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29166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18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86783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07175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0133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342347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402971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FAEC46-39DC-49D1-A2AE-35F26631E418}" type="datetimeFigureOut">
              <a:rPr lang="he-IL" smtClean="0"/>
              <a:t>כ"ט/חשון/תשע"ט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EE9B901-DF1F-43E8-8E80-7A6359A3F597}" type="slidenum">
              <a:rPr lang="he-IL" smtClean="0"/>
              <a:t>‹#›</a:t>
            </a:fld>
            <a:endParaRPr lang="he-IL"/>
          </a:p>
        </p:txBody>
      </p:sp>
    </p:spTree>
    <p:extLst>
      <p:ext uri="{BB962C8B-B14F-4D97-AF65-F5344CB8AC3E}">
        <p14:creationId xmlns:p14="http://schemas.microsoft.com/office/powerpoint/2010/main" val="48692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FAEC46-39DC-49D1-A2AE-35F26631E418}" type="datetimeFigureOut">
              <a:rPr lang="he-IL" smtClean="0"/>
              <a:t>כ"ט/חשון/תשע"ט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E9B901-DF1F-43E8-8E80-7A6359A3F597}" type="slidenum">
              <a:rPr lang="he-IL" smtClean="0"/>
              <a:t>‹#›</a:t>
            </a:fld>
            <a:endParaRPr lang="he-IL"/>
          </a:p>
        </p:txBody>
      </p:sp>
    </p:spTree>
    <p:extLst>
      <p:ext uri="{BB962C8B-B14F-4D97-AF65-F5344CB8AC3E}">
        <p14:creationId xmlns:p14="http://schemas.microsoft.com/office/powerpoint/2010/main" val="3789397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126C5ECF-2EAC-4210-86BD-4A4372D386E5" descr="F568CE38-F304-4F38-9363-49E6702C87E1@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1401"/>
            <a:ext cx="9180512" cy="674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630424" y="908720"/>
            <a:ext cx="7846640" cy="2046089"/>
          </a:xfrm>
        </p:spPr>
        <p:txBody>
          <a:bodyPr>
            <a:noAutofit/>
          </a:bodyPr>
          <a:lstStyle/>
          <a:p>
            <a:br>
              <a:rPr lang="he-IL" sz="6600" b="1" dirty="0"/>
            </a:br>
            <a:br>
              <a:rPr lang="he-IL" sz="6600" b="1" dirty="0"/>
            </a:br>
            <a:r>
              <a:rPr lang="he-IL" b="1" dirty="0"/>
              <a:t>חוק חדלות פירעון ושיקום כלכלי, תשע"ח-2018</a:t>
            </a:r>
            <a:br>
              <a:rPr lang="en-US" sz="6600" b="1" dirty="0"/>
            </a:br>
            <a:r>
              <a:rPr lang="he-IL" sz="8000" b="1" dirty="0"/>
              <a:t> </a:t>
            </a:r>
            <a:br>
              <a:rPr lang="en-US" sz="8000" b="1" dirty="0"/>
            </a:br>
            <a:endParaRPr lang="he-IL" sz="8000" b="1" dirty="0">
              <a:latin typeface="+mn-lt"/>
            </a:endParaRPr>
          </a:p>
        </p:txBody>
      </p:sp>
      <p:sp>
        <p:nvSpPr>
          <p:cNvPr id="3" name="כותרת משנה 2"/>
          <p:cNvSpPr>
            <a:spLocks noGrp="1"/>
          </p:cNvSpPr>
          <p:nvPr>
            <p:ph type="subTitle" idx="1"/>
          </p:nvPr>
        </p:nvSpPr>
        <p:spPr>
          <a:xfrm>
            <a:off x="1371600" y="3717032"/>
            <a:ext cx="6440760" cy="504056"/>
          </a:xfrm>
        </p:spPr>
        <p:txBody>
          <a:bodyPr>
            <a:noAutofit/>
          </a:bodyPr>
          <a:lstStyle/>
          <a:p>
            <a:r>
              <a:rPr lang="he-IL" sz="2300" dirty="0">
                <a:solidFill>
                  <a:schemeClr val="tx1"/>
                </a:solidFill>
                <a:latin typeface="+mj-lt"/>
                <a:ea typeface="+mj-ea"/>
                <a:cs typeface="+mj-cs"/>
              </a:rPr>
              <a:t>מרצה: עו"ד שירלי יפרח-אזור</a:t>
            </a:r>
          </a:p>
        </p:txBody>
      </p:sp>
      <p:sp>
        <p:nvSpPr>
          <p:cNvPr id="5" name="כותרת 1"/>
          <p:cNvSpPr txBox="1">
            <a:spLocks/>
          </p:cNvSpPr>
          <p:nvPr/>
        </p:nvSpPr>
        <p:spPr>
          <a:xfrm>
            <a:off x="1031384" y="2492896"/>
            <a:ext cx="7056784" cy="119597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he-IL" sz="3000" dirty="0">
                <a:solidFill>
                  <a:schemeClr val="accent1"/>
                </a:solidFill>
              </a:rPr>
            </a:br>
            <a:br>
              <a:rPr lang="he-IL" sz="3000" dirty="0">
                <a:solidFill>
                  <a:schemeClr val="accent1"/>
                </a:solidFill>
              </a:rPr>
            </a:br>
            <a:r>
              <a:rPr lang="he-IL" sz="3000" b="1" dirty="0">
                <a:ln>
                  <a:solidFill>
                    <a:schemeClr val="tx2"/>
                  </a:solidFill>
                </a:ln>
                <a:solidFill>
                  <a:schemeClr val="accent1"/>
                </a:solidFill>
              </a:rPr>
              <a:t>סדרי הנשייה והשינויים במעמדו של השעבוד הצף</a:t>
            </a:r>
            <a:br>
              <a:rPr lang="en-US" sz="3000" dirty="0">
                <a:solidFill>
                  <a:schemeClr val="accent1"/>
                </a:solidFill>
              </a:rPr>
            </a:br>
            <a:r>
              <a:rPr lang="he-IL" sz="3000" dirty="0">
                <a:solidFill>
                  <a:schemeClr val="accent1"/>
                </a:solidFill>
              </a:rPr>
              <a:t> </a:t>
            </a:r>
            <a:br>
              <a:rPr lang="en-US" sz="3000" dirty="0">
                <a:solidFill>
                  <a:schemeClr val="accent1"/>
                </a:solidFill>
              </a:rPr>
            </a:br>
            <a:endParaRPr lang="he-IL" sz="3000" dirty="0">
              <a:solidFill>
                <a:schemeClr val="accent1"/>
              </a:solidFill>
              <a:latin typeface="+mn-lt"/>
            </a:endParaRPr>
          </a:p>
        </p:txBody>
      </p:sp>
    </p:spTree>
    <p:extLst>
      <p:ext uri="{BB962C8B-B14F-4D97-AF65-F5344CB8AC3E}">
        <p14:creationId xmlns:p14="http://schemas.microsoft.com/office/powerpoint/2010/main" val="34095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260649" y="137816"/>
            <a:ext cx="8622704" cy="7043092"/>
          </a:xfrm>
        </p:spPr>
        <p:txBody>
          <a:bodyPr>
            <a:normAutofit fontScale="55000" lnSpcReduction="20000"/>
          </a:bodyPr>
          <a:lstStyle/>
          <a:p>
            <a:pPr marL="0" indent="0" algn="just">
              <a:buNone/>
            </a:pPr>
            <a:endParaRPr lang="he-IL" sz="4100" b="1" dirty="0"/>
          </a:p>
          <a:p>
            <a:pPr marL="0" indent="0" algn="just">
              <a:buNone/>
            </a:pPr>
            <a:r>
              <a:rPr lang="he-IL" sz="5800" b="1" dirty="0"/>
              <a:t>236.     ריבית נוספת</a:t>
            </a:r>
          </a:p>
          <a:p>
            <a:pPr marL="0" indent="0" algn="just">
              <a:lnSpc>
                <a:spcPct val="170000"/>
              </a:lnSpc>
              <a:buNone/>
            </a:pPr>
            <a:r>
              <a:rPr lang="he-IL" sz="4400" b="1" dirty="0"/>
              <a:t>(א) </a:t>
            </a:r>
            <a:r>
              <a:rPr lang="he-IL" sz="4400" dirty="0"/>
              <a:t>ריבית נוספת היא כל אחת מאלה:</a:t>
            </a:r>
            <a:endParaRPr lang="en-US" sz="4400" dirty="0"/>
          </a:p>
          <a:p>
            <a:pPr marL="0" indent="0" algn="just">
              <a:lnSpc>
                <a:spcPct val="170000"/>
              </a:lnSpc>
              <a:buNone/>
            </a:pPr>
            <a:r>
              <a:rPr lang="he-IL" sz="4400" dirty="0"/>
              <a:t>(1)</a:t>
            </a:r>
            <a:r>
              <a:rPr lang="en-US" sz="4400" dirty="0"/>
              <a:t> </a:t>
            </a:r>
            <a:r>
              <a:rPr lang="he-IL" sz="4400" dirty="0"/>
              <a:t>הריבית שנוספה לכל חובות העבר של החייב, למעט חובות  דחויים, ממועד מתן הצו לפתיחת הליכים עד לפירעונם, לרבות ריבית שנוספה לחובות מובטחים ולא ניתן לפרוע אותה מהנכסים המשועבדים;</a:t>
            </a:r>
            <a:endParaRPr lang="en-US" sz="4400" dirty="0"/>
          </a:p>
          <a:p>
            <a:pPr marL="0" indent="0" algn="just">
              <a:lnSpc>
                <a:spcPct val="170000"/>
              </a:lnSpc>
              <a:buNone/>
            </a:pPr>
            <a:r>
              <a:rPr lang="he-IL" sz="4400" dirty="0"/>
              <a:t>(2)</a:t>
            </a:r>
            <a:r>
              <a:rPr lang="en-US" sz="4400" dirty="0"/>
              <a:t> </a:t>
            </a:r>
            <a:r>
              <a:rPr lang="he-IL" sz="4400" dirty="0"/>
              <a:t>ריבית פיגורים שנוספה עד מועד מתן הצו לפתיחת הליכים.</a:t>
            </a:r>
            <a:endParaRPr lang="en-US" sz="4400" dirty="0"/>
          </a:p>
          <a:p>
            <a:pPr marL="0" indent="0" algn="just">
              <a:lnSpc>
                <a:spcPct val="170000"/>
              </a:lnSpc>
              <a:buNone/>
            </a:pPr>
            <a:r>
              <a:rPr lang="he-IL" sz="4400" b="1" dirty="0"/>
              <a:t>(ב) </a:t>
            </a:r>
            <a:r>
              <a:rPr lang="he-IL" sz="4400" dirty="0"/>
              <a:t>הריבית הנוספת תיפרע בסדר עדיפות זה:</a:t>
            </a:r>
            <a:endParaRPr lang="en-US" sz="4400" dirty="0"/>
          </a:p>
          <a:p>
            <a:pPr marL="0" indent="0" algn="just">
              <a:lnSpc>
                <a:spcPct val="170000"/>
              </a:lnSpc>
              <a:buNone/>
            </a:pPr>
            <a:r>
              <a:rPr lang="he-IL" sz="4400" dirty="0"/>
              <a:t>(1)</a:t>
            </a:r>
            <a:r>
              <a:rPr lang="en-US" sz="4400" dirty="0"/>
              <a:t> </a:t>
            </a:r>
            <a:r>
              <a:rPr lang="he-IL" sz="4400" dirty="0"/>
              <a:t>ריבית בשיעור לפי חוק פסיקת ריבית והצמדה;</a:t>
            </a:r>
            <a:endParaRPr lang="en-US" sz="4400" dirty="0"/>
          </a:p>
          <a:p>
            <a:pPr marL="0" indent="0" algn="just">
              <a:lnSpc>
                <a:spcPct val="170000"/>
              </a:lnSpc>
              <a:buNone/>
            </a:pPr>
            <a:r>
              <a:rPr lang="he-IL" sz="4400" dirty="0"/>
              <a:t>(2)</a:t>
            </a:r>
            <a:r>
              <a:rPr lang="en-US" sz="4400" dirty="0"/>
              <a:t> </a:t>
            </a:r>
            <a:r>
              <a:rPr lang="he-IL" sz="4400" dirty="0"/>
              <a:t>יתרת הריבית שנותרה לאחר הפירעון כאמור בפסקה (1).</a:t>
            </a:r>
            <a:endParaRPr lang="en-US" sz="4400" dirty="0"/>
          </a:p>
          <a:p>
            <a:pPr marL="0" indent="0" algn="just">
              <a:buNone/>
            </a:pPr>
            <a:endParaRPr lang="he-IL" sz="2800"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9155917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301141" y="-171400"/>
            <a:ext cx="8541719" cy="6336704"/>
          </a:xfrm>
        </p:spPr>
        <p:txBody>
          <a:bodyPr>
            <a:normAutofit/>
          </a:bodyPr>
          <a:lstStyle/>
          <a:p>
            <a:pPr marL="0" indent="0" algn="just">
              <a:lnSpc>
                <a:spcPct val="160000"/>
              </a:lnSpc>
              <a:spcBef>
                <a:spcPts val="0"/>
              </a:spcBef>
              <a:buNone/>
            </a:pPr>
            <a:endParaRPr lang="en-US" sz="2300" dirty="0"/>
          </a:p>
          <a:p>
            <a:pPr marL="0" indent="0" algn="just">
              <a:lnSpc>
                <a:spcPct val="160000"/>
              </a:lnSpc>
              <a:spcBef>
                <a:spcPts val="0"/>
              </a:spcBef>
              <a:buNone/>
            </a:pPr>
            <a:r>
              <a:rPr lang="he-IL" b="1" dirty="0"/>
              <a:t>237.       חובות דחויים</a:t>
            </a:r>
            <a:endParaRPr lang="en-US" b="1" dirty="0"/>
          </a:p>
          <a:p>
            <a:pPr marL="0" indent="0" algn="just">
              <a:lnSpc>
                <a:spcPct val="160000"/>
              </a:lnSpc>
              <a:spcBef>
                <a:spcPts val="0"/>
              </a:spcBef>
              <a:buNone/>
            </a:pPr>
            <a:endParaRPr lang="he-IL" sz="600" dirty="0"/>
          </a:p>
          <a:p>
            <a:pPr marL="0" indent="0" algn="just">
              <a:lnSpc>
                <a:spcPct val="160000"/>
              </a:lnSpc>
              <a:spcBef>
                <a:spcPts val="0"/>
              </a:spcBef>
              <a:buNone/>
            </a:pPr>
            <a:r>
              <a:rPr lang="he-IL" sz="2400" dirty="0"/>
              <a:t>החובות המפורטים להלן הם חובות דחויים והם ייפרעו בסדר עדיפות זה:</a:t>
            </a:r>
            <a:endParaRPr lang="en-US" sz="2400" dirty="0"/>
          </a:p>
          <a:p>
            <a:pPr algn="just">
              <a:lnSpc>
                <a:spcPct val="160000"/>
              </a:lnSpc>
              <a:spcBef>
                <a:spcPts val="0"/>
              </a:spcBef>
              <a:buAutoNum type="arabicParenBoth"/>
            </a:pPr>
            <a:r>
              <a:rPr lang="he-IL" sz="2400" dirty="0"/>
              <a:t> תשלומים </a:t>
            </a:r>
            <a:r>
              <a:rPr lang="he-IL" sz="2400" dirty="0" err="1"/>
              <a:t>עונשיים</a:t>
            </a:r>
            <a:r>
              <a:rPr lang="he-IL" sz="2400" dirty="0"/>
              <a:t> שהוטלו על החייב;</a:t>
            </a:r>
            <a:endParaRPr lang="en-US" sz="2400" dirty="0"/>
          </a:p>
          <a:p>
            <a:pPr marL="0" indent="0" algn="just">
              <a:lnSpc>
                <a:spcPct val="160000"/>
              </a:lnSpc>
              <a:spcBef>
                <a:spcPts val="0"/>
              </a:spcBef>
              <a:buNone/>
            </a:pPr>
            <a:r>
              <a:rPr lang="he-IL" sz="2400" dirty="0"/>
              <a:t>(2) לעניין חייב שהוא תאגיד – חובות לחברי התאגיד הנובעים </a:t>
            </a:r>
            <a:r>
              <a:rPr lang="he-IL" sz="2400" dirty="0" err="1"/>
              <a:t>מהיותם</a:t>
            </a:r>
            <a:r>
              <a:rPr lang="he-IL" sz="2400" dirty="0"/>
              <a:t> חברי התאגיד וחובות לחברי התאגיד שיש עילה להשעיית פירעונם לפי סעיף 6(ג) לחוק החברות או לפי כל דין אחר.</a:t>
            </a:r>
            <a:endParaRPr lang="en-US" sz="2400" dirty="0"/>
          </a:p>
          <a:p>
            <a:pPr marL="0" indent="0" algn="just">
              <a:lnSpc>
                <a:spcPct val="160000"/>
              </a:lnSpc>
              <a:spcBef>
                <a:spcPts val="0"/>
              </a:spcBef>
              <a:buNone/>
            </a:pPr>
            <a:endParaRPr lang="he-IL" sz="2800" dirty="0"/>
          </a:p>
        </p:txBody>
      </p:sp>
      <p:sp>
        <p:nvSpPr>
          <p:cNvPr id="4" name="מלבן 3"/>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9155917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title"/>
          </p:nvPr>
        </p:nvSpPr>
        <p:spPr>
          <a:xfrm>
            <a:off x="555478" y="260648"/>
            <a:ext cx="8208912" cy="648072"/>
          </a:xfrm>
        </p:spPr>
        <p:txBody>
          <a:bodyPr>
            <a:noAutofit/>
          </a:bodyPr>
          <a:lstStyle/>
          <a:p>
            <a:r>
              <a:rPr lang="he-IL" sz="2800" b="1" dirty="0">
                <a:cs typeface="+mn-cs"/>
              </a:rPr>
              <a:t>פרק ו': נושים בעלי זכויות פירעון מיוחדות</a:t>
            </a:r>
            <a:br>
              <a:rPr lang="en-US" sz="2800" b="1" dirty="0"/>
            </a:br>
            <a:r>
              <a:rPr lang="he-IL" sz="2800" b="1" dirty="0">
                <a:cs typeface="+mn-cs"/>
              </a:rPr>
              <a:t>סימן א': נושה מובטח</a:t>
            </a:r>
          </a:p>
        </p:txBody>
      </p:sp>
      <p:sp>
        <p:nvSpPr>
          <p:cNvPr id="3" name="מציין מיקום תוכן 2"/>
          <p:cNvSpPr>
            <a:spLocks noGrp="1"/>
          </p:cNvSpPr>
          <p:nvPr>
            <p:ph idx="1"/>
          </p:nvPr>
        </p:nvSpPr>
        <p:spPr>
          <a:xfrm>
            <a:off x="314167" y="1448780"/>
            <a:ext cx="8442684" cy="5220580"/>
          </a:xfrm>
        </p:spPr>
        <p:txBody>
          <a:bodyPr>
            <a:normAutofit fontScale="92500" lnSpcReduction="20000"/>
          </a:bodyPr>
          <a:lstStyle/>
          <a:p>
            <a:pPr marL="0" indent="0" algn="just">
              <a:buNone/>
            </a:pPr>
            <a:r>
              <a:rPr lang="he-IL" sz="2800" b="1" dirty="0"/>
              <a:t>244. הגבלות לעניין שעבוד צף	</a:t>
            </a:r>
          </a:p>
          <a:p>
            <a:pPr marL="0" indent="0" algn="just">
              <a:buNone/>
            </a:pPr>
            <a:endParaRPr lang="he-IL" sz="500" b="1" dirty="0"/>
          </a:p>
          <a:p>
            <a:pPr marL="0" indent="0" algn="just">
              <a:buNone/>
            </a:pPr>
            <a:r>
              <a:rPr lang="he-IL" sz="2200" b="1" dirty="0"/>
              <a:t>(א) </a:t>
            </a:r>
            <a:r>
              <a:rPr lang="he-IL" sz="2200" dirty="0"/>
              <a:t>ניתן צו לפתיחת הליכים, יחולו הגבלות אלה לעניין שעבוד צף:</a:t>
            </a:r>
          </a:p>
          <a:p>
            <a:pPr marL="0" indent="0" algn="just">
              <a:buNone/>
            </a:pPr>
            <a:r>
              <a:rPr lang="he-IL" sz="2200" dirty="0"/>
              <a:t>(1)</a:t>
            </a:r>
            <a:r>
              <a:rPr lang="en-US" sz="2200" dirty="0"/>
              <a:t> </a:t>
            </a:r>
            <a:r>
              <a:rPr lang="he-IL" sz="2200" dirty="0"/>
              <a:t>השעבוד הצף יחול, עד לסיום הליכי חדלות הפירעון, רק על נכסים</a:t>
            </a:r>
            <a:r>
              <a:rPr lang="en-US" sz="2200" dirty="0"/>
              <a:t> </a:t>
            </a:r>
            <a:r>
              <a:rPr lang="he-IL" sz="2200" dirty="0"/>
              <a:t>של החייב במועד מתן הצו לפתיחת הליכים, וכן על התמורה בעד</a:t>
            </a:r>
            <a:r>
              <a:rPr lang="en-US" sz="2200" dirty="0"/>
              <a:t>  </a:t>
            </a:r>
            <a:r>
              <a:rPr lang="he-IL" sz="2200" dirty="0"/>
              <a:t>נכסים כאמור או נכסים חלופיים להם, הניתנים לזיהוי או לעקיבה (בסעיף זה – נכסי השעבוד הצף);</a:t>
            </a:r>
            <a:endParaRPr lang="en-US" sz="2200" dirty="0"/>
          </a:p>
          <a:p>
            <a:pPr marL="0" indent="0" algn="just">
              <a:buNone/>
            </a:pPr>
            <a:r>
              <a:rPr lang="he-IL" sz="2200" dirty="0"/>
              <a:t>(2) נושה המובטח בשעבוד צף רשאי להיפרע את החוב המובטח מנכסי השעבוד הצף בסכום שלא יעלה על 75% מהתמורה שהתקבלה ממימוש נכסי השעבוד הצף (בסעיף זה – תקרת השעבוד), ויחולו הוראות אלה:</a:t>
            </a:r>
            <a:endParaRPr lang="en-US" sz="2200" dirty="0"/>
          </a:p>
          <a:p>
            <a:pPr marL="0" indent="0" algn="just">
              <a:buNone/>
            </a:pPr>
            <a:r>
              <a:rPr lang="he-IL" sz="2100" dirty="0"/>
              <a:t>(א) לא נפרע לנושה המובטח בשעבוד צף מלוא החוב המובטח, בשל הוראות סעיף זה, יהיה דינה של יתרת החוב כדין חובות החייב שאינם חובות מובטחים;</a:t>
            </a:r>
          </a:p>
          <a:p>
            <a:pPr marL="0" indent="0" algn="just">
              <a:buNone/>
            </a:pPr>
            <a:r>
              <a:rPr lang="he-IL" sz="2200" dirty="0"/>
              <a:t>(ב) יתרת השווי של נכסי השעבוד הצף שמעבר לתקרת השעבוד, תשמש לפירעון החובות הכלליים. </a:t>
            </a:r>
          </a:p>
          <a:p>
            <a:pPr marL="0" indent="0" algn="just">
              <a:buNone/>
            </a:pPr>
            <a:r>
              <a:rPr lang="he-IL" sz="2200" dirty="0"/>
              <a:t> </a:t>
            </a:r>
          </a:p>
          <a:p>
            <a:pPr marL="0" indent="0" algn="just">
              <a:buNone/>
            </a:pPr>
            <a:r>
              <a:rPr lang="he-IL" sz="2200" b="1" dirty="0"/>
              <a:t>(ב) </a:t>
            </a:r>
            <a:r>
              <a:rPr lang="he-IL" sz="2200" dirty="0"/>
              <a:t>בסעיף זה, "התמורה שהתקבלה ממימוש נכסי השעבוד הצף" – התמורה שהתקבלה ממימוש נכסי השעבוד הצף בניכוי ההוצאות שהוצאו לשמירת ערכם, להשבחתם ולמימושם.</a:t>
            </a:r>
            <a:endParaRPr lang="he-IL" sz="1700" dirty="0"/>
          </a:p>
        </p:txBody>
      </p:sp>
      <p:sp>
        <p:nvSpPr>
          <p:cNvPr id="4" name="מלבן 3"/>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915591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A97B38C5-A5A3-40DD-9AB1-38ED5B7992DA" descr="A2DF8AB2-907B-4B09-8BC2-3C257EE22CF0@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3938"/>
            <a:ext cx="9361039"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03845" y="1340768"/>
            <a:ext cx="3744419" cy="769441"/>
          </a:xfrm>
          <a:prstGeom prst="rect">
            <a:avLst/>
          </a:prstGeom>
          <a:noFill/>
        </p:spPr>
        <p:txBody>
          <a:bodyPr wrap="square" rtlCol="1">
            <a:spAutoFit/>
          </a:bodyPr>
          <a:lstStyle/>
          <a:p>
            <a:pPr algn="ctr" rtl="0"/>
            <a:r>
              <a:rPr lang="en-US" sz="4400" dirty="0"/>
              <a:t>Thank You!</a:t>
            </a:r>
            <a:endParaRPr lang="he-IL" sz="4400" dirty="0"/>
          </a:p>
        </p:txBody>
      </p:sp>
    </p:spTree>
    <p:extLst>
      <p:ext uri="{BB962C8B-B14F-4D97-AF65-F5344CB8AC3E}">
        <p14:creationId xmlns:p14="http://schemas.microsoft.com/office/powerpoint/2010/main" val="8502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title"/>
          </p:nvPr>
        </p:nvSpPr>
        <p:spPr>
          <a:xfrm>
            <a:off x="359533" y="764704"/>
            <a:ext cx="8424936" cy="850106"/>
          </a:xfrm>
        </p:spPr>
        <p:txBody>
          <a:bodyPr>
            <a:noAutofit/>
          </a:bodyPr>
          <a:lstStyle/>
          <a:p>
            <a:r>
              <a:rPr lang="he-IL" sz="4200" dirty="0">
                <a:cs typeface="+mn-cs"/>
              </a:rPr>
              <a:t>פרק ה': חלוקת נכסי קופת הנשייה</a:t>
            </a:r>
            <a:br>
              <a:rPr lang="he-IL" sz="4200" dirty="0">
                <a:cs typeface="+mn-cs"/>
              </a:rPr>
            </a:br>
            <a:br>
              <a:rPr lang="he-IL" sz="4200" dirty="0">
                <a:cs typeface="+mn-cs"/>
              </a:rPr>
            </a:br>
            <a:r>
              <a:rPr lang="he-IL" sz="3800" dirty="0">
                <a:cs typeface="+mn-cs"/>
              </a:rPr>
              <a:t>סימן א': כללי</a:t>
            </a:r>
            <a:endParaRPr lang="he-IL" sz="3800" u="sng" dirty="0">
              <a:latin typeface="David" panose="020E0502060401010101" pitchFamily="34" charset="-79"/>
              <a:cs typeface="+mn-cs"/>
            </a:endParaRPr>
          </a:p>
        </p:txBody>
      </p:sp>
      <p:sp>
        <p:nvSpPr>
          <p:cNvPr id="3" name="מציין מיקום תוכן 2"/>
          <p:cNvSpPr>
            <a:spLocks noGrp="1"/>
          </p:cNvSpPr>
          <p:nvPr>
            <p:ph idx="1"/>
          </p:nvPr>
        </p:nvSpPr>
        <p:spPr>
          <a:xfrm>
            <a:off x="417495" y="2060848"/>
            <a:ext cx="8309012" cy="4525963"/>
          </a:xfrm>
        </p:spPr>
        <p:txBody>
          <a:bodyPr>
            <a:normAutofit/>
          </a:bodyPr>
          <a:lstStyle/>
          <a:p>
            <a:pPr marL="0" indent="0" algn="just">
              <a:buNone/>
            </a:pPr>
            <a:endParaRPr lang="he-IL" sz="2400" dirty="0"/>
          </a:p>
          <a:p>
            <a:pPr marL="0" indent="0" algn="just">
              <a:buNone/>
            </a:pPr>
            <a:r>
              <a:rPr lang="he-IL" sz="2400" dirty="0"/>
              <a:t>230.	חלוקת נכסי קופת הנשייה – הוראות כלליות</a:t>
            </a:r>
          </a:p>
          <a:p>
            <a:pPr marL="0" indent="0" algn="just">
              <a:lnSpc>
                <a:spcPct val="150000"/>
              </a:lnSpc>
              <a:buNone/>
            </a:pPr>
            <a:r>
              <a:rPr lang="he-IL" sz="2400" dirty="0">
                <a:latin typeface="+mj-lt"/>
              </a:rPr>
              <a:t>ניתן צו לפתיחת הליכים, יחולקו נכסי קופת הנשייה לפי סדר הפירעון הקבוע בסימן ב': סדר הפירעון, ובאופן הקבוע בסימן ג': אופן החלוקה, ואולם אם אושרה לגבי חייב שהוא תאגיד תכנית לשיקום כלכלי, תיעשה החלוקה לפי הוראות התכנית.</a:t>
            </a:r>
            <a:r>
              <a:rPr lang="en-US" sz="2400" dirty="0">
                <a:latin typeface="+mj-lt"/>
              </a:rPr>
              <a:t> </a:t>
            </a:r>
            <a:endParaRPr lang="he-IL" sz="2400" dirty="0">
              <a:latin typeface="+mj-lt"/>
            </a:endParaRPr>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623976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title"/>
          </p:nvPr>
        </p:nvSpPr>
        <p:spPr>
          <a:xfrm>
            <a:off x="539552" y="188640"/>
            <a:ext cx="8283860" cy="864096"/>
          </a:xfrm>
        </p:spPr>
        <p:txBody>
          <a:bodyPr>
            <a:normAutofit/>
          </a:bodyPr>
          <a:lstStyle/>
          <a:p>
            <a:r>
              <a:rPr lang="he-IL" dirty="0"/>
              <a:t>סימן ב': סדר הפירעון</a:t>
            </a:r>
            <a:endParaRPr lang="he-IL" u="sng" dirty="0"/>
          </a:p>
        </p:txBody>
      </p:sp>
      <p:sp>
        <p:nvSpPr>
          <p:cNvPr id="3" name="מציין מיקום תוכן 2"/>
          <p:cNvSpPr>
            <a:spLocks noGrp="1"/>
          </p:cNvSpPr>
          <p:nvPr>
            <p:ph idx="1"/>
          </p:nvPr>
        </p:nvSpPr>
        <p:spPr>
          <a:xfrm>
            <a:off x="116377" y="757168"/>
            <a:ext cx="8649835" cy="4525963"/>
          </a:xfrm>
        </p:spPr>
        <p:txBody>
          <a:bodyPr>
            <a:noAutofit/>
          </a:bodyPr>
          <a:lstStyle/>
          <a:p>
            <a:pPr marL="0" indent="0">
              <a:buNone/>
            </a:pPr>
            <a:endParaRPr lang="he-IL" sz="2400" dirty="0"/>
          </a:p>
          <a:p>
            <a:pPr marL="457200" indent="-457200">
              <a:buAutoNum type="arabicPeriod" startAt="231"/>
            </a:pPr>
            <a:r>
              <a:rPr lang="he-IL" sz="2400" b="1" dirty="0"/>
              <a:t>חובות החייב והוצאות הליכי חדלות הפירעון ייפרעו</a:t>
            </a:r>
          </a:p>
          <a:p>
            <a:pPr marL="0" indent="0">
              <a:buNone/>
            </a:pPr>
            <a:r>
              <a:rPr lang="he-IL" sz="2400" b="1" dirty="0"/>
              <a:t>מנכסי קופת הנשייה בסדר עדיפות זה:</a:t>
            </a:r>
          </a:p>
          <a:p>
            <a:pPr marL="0" indent="0">
              <a:buNone/>
            </a:pPr>
            <a:endParaRPr lang="he-IL" sz="500" dirty="0"/>
          </a:p>
          <a:p>
            <a:pPr marL="457200" indent="-457200">
              <a:buAutoNum type="arabicParenBoth"/>
            </a:pPr>
            <a:r>
              <a:rPr lang="he-IL" sz="2300" dirty="0"/>
              <a:t>חובות מובטחים – לפי הוראות סימן א': נושה מובטח, לפרק ו';</a:t>
            </a:r>
          </a:p>
          <a:p>
            <a:pPr marL="0" indent="0">
              <a:buNone/>
            </a:pPr>
            <a:endParaRPr lang="en-US" sz="500" dirty="0"/>
          </a:p>
          <a:p>
            <a:pPr marL="0" indent="0">
              <a:buNone/>
            </a:pPr>
            <a:r>
              <a:rPr lang="he-IL" sz="2400" dirty="0"/>
              <a:t>(2) הוצאות הליכי חדלות הפירעון – לפי הוראות סעיף 233;</a:t>
            </a:r>
          </a:p>
          <a:p>
            <a:pPr marL="0" indent="0">
              <a:buNone/>
            </a:pPr>
            <a:endParaRPr lang="en-US" sz="500" dirty="0"/>
          </a:p>
          <a:p>
            <a:pPr marL="0" indent="0">
              <a:buNone/>
            </a:pPr>
            <a:r>
              <a:rPr lang="he-IL" sz="2400" dirty="0"/>
              <a:t>(3) חובות בדין קדימה – לפי הוראות סעיף 234;</a:t>
            </a:r>
          </a:p>
          <a:p>
            <a:pPr marL="0" indent="0">
              <a:buNone/>
            </a:pPr>
            <a:endParaRPr lang="en-US" sz="500" dirty="0"/>
          </a:p>
          <a:p>
            <a:pPr marL="0" indent="0">
              <a:buNone/>
            </a:pPr>
            <a:r>
              <a:rPr lang="he-IL" sz="2400" dirty="0"/>
              <a:t>(4) חובות שלהבטחת פירעונם שועבד נכס בשעבוד צף – לפי </a:t>
            </a:r>
            <a:endParaRPr lang="he-IL" sz="500" dirty="0"/>
          </a:p>
          <a:p>
            <a:pPr marL="0" indent="0">
              <a:buNone/>
            </a:pPr>
            <a:r>
              <a:rPr lang="he-IL" sz="2400" dirty="0"/>
              <a:t>הוראות סימן א': נושה מובטח, לפרק ו';</a:t>
            </a:r>
          </a:p>
          <a:p>
            <a:pPr marL="0" indent="0">
              <a:buNone/>
            </a:pPr>
            <a:endParaRPr lang="en-US" sz="500" dirty="0"/>
          </a:p>
          <a:p>
            <a:pPr marL="0" indent="0">
              <a:buNone/>
            </a:pPr>
            <a:r>
              <a:rPr lang="he-IL" sz="2400" dirty="0"/>
              <a:t>(5) חובות כלליים – לפי הוראות סעיף 235;</a:t>
            </a:r>
          </a:p>
          <a:p>
            <a:pPr marL="0" indent="0">
              <a:buNone/>
            </a:pPr>
            <a:endParaRPr lang="en-US" sz="500" dirty="0"/>
          </a:p>
          <a:p>
            <a:pPr marL="0" indent="0">
              <a:buNone/>
            </a:pPr>
            <a:r>
              <a:rPr lang="he-IL" sz="2400" dirty="0"/>
              <a:t>(6) ריבית נוספת – לפי הוראות סעיף 236;</a:t>
            </a:r>
          </a:p>
          <a:p>
            <a:pPr marL="0" indent="0">
              <a:buNone/>
            </a:pPr>
            <a:endParaRPr lang="en-US" sz="500" dirty="0"/>
          </a:p>
          <a:p>
            <a:pPr marL="0" indent="0">
              <a:buNone/>
            </a:pPr>
            <a:r>
              <a:rPr lang="he-IL" sz="2400" dirty="0"/>
              <a:t>(7) חובות דחויים – לפי הוראות סעיף 237.</a:t>
            </a:r>
            <a:endParaRPr lang="en-US" sz="2400" dirty="0"/>
          </a:p>
          <a:p>
            <a:pPr marL="0" indent="0" algn="just">
              <a:buNone/>
            </a:pPr>
            <a:endParaRPr lang="he-IL" sz="2400"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719034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251520" y="188640"/>
            <a:ext cx="8291264" cy="4713387"/>
          </a:xfrm>
        </p:spPr>
        <p:txBody>
          <a:bodyPr>
            <a:normAutofit/>
          </a:bodyPr>
          <a:lstStyle/>
          <a:p>
            <a:pPr marL="0" indent="0">
              <a:buNone/>
            </a:pPr>
            <a:endParaRPr lang="he-IL" sz="2400" dirty="0"/>
          </a:p>
          <a:p>
            <a:pPr>
              <a:buAutoNum type="arabicPeriod" startAt="232"/>
            </a:pPr>
            <a:r>
              <a:rPr lang="he-IL" sz="2800" b="1" dirty="0"/>
              <a:t> שוויון </a:t>
            </a:r>
          </a:p>
          <a:p>
            <a:pPr marL="0" indent="0" algn="just">
              <a:lnSpc>
                <a:spcPct val="150000"/>
              </a:lnSpc>
              <a:buNone/>
            </a:pPr>
            <a:r>
              <a:rPr lang="he-IL" sz="2400" dirty="0"/>
              <a:t>החובות בכל דרגה בסדר הפירעון ייפרעו לכל הנושים באותה דרגה בשיעור שווה לפי סכומיהם ובלי כל העדפה.</a:t>
            </a:r>
            <a:r>
              <a:rPr lang="en-US" sz="2400" dirty="0"/>
              <a:t> </a:t>
            </a:r>
            <a:endParaRPr lang="he-IL" sz="2400"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887545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179512" y="372472"/>
            <a:ext cx="8712968" cy="6048672"/>
          </a:xfrm>
        </p:spPr>
        <p:txBody>
          <a:bodyPr>
            <a:normAutofit fontScale="25000" lnSpcReduction="20000"/>
          </a:bodyPr>
          <a:lstStyle/>
          <a:p>
            <a:pPr marL="0" indent="0">
              <a:buNone/>
            </a:pPr>
            <a:endParaRPr lang="he-IL" sz="1300" dirty="0"/>
          </a:p>
          <a:p>
            <a:pPr marL="0" indent="0">
              <a:buNone/>
            </a:pPr>
            <a:r>
              <a:rPr lang="he-IL" sz="11200" b="1" dirty="0"/>
              <a:t>233.    הוצאות הליכי חדלות הפירעון</a:t>
            </a:r>
          </a:p>
          <a:p>
            <a:pPr marL="0" indent="0">
              <a:buNone/>
            </a:pPr>
            <a:endParaRPr lang="he-IL" sz="3400" dirty="0"/>
          </a:p>
          <a:p>
            <a:pPr marL="0" indent="0" algn="just">
              <a:lnSpc>
                <a:spcPct val="170000"/>
              </a:lnSpc>
              <a:buNone/>
            </a:pPr>
            <a:r>
              <a:rPr lang="he-IL" sz="2000" dirty="0"/>
              <a:t>    </a:t>
            </a:r>
          </a:p>
          <a:p>
            <a:pPr marL="0" indent="0" algn="just">
              <a:lnSpc>
                <a:spcPct val="170000"/>
              </a:lnSpc>
              <a:buNone/>
            </a:pPr>
            <a:r>
              <a:rPr lang="he-IL" sz="7200" dirty="0"/>
              <a:t>(א) הוצאות הליכי חדלות הפירעון הן:</a:t>
            </a:r>
            <a:r>
              <a:rPr lang="en-US" sz="7200" dirty="0"/>
              <a:t> </a:t>
            </a:r>
          </a:p>
          <a:p>
            <a:pPr marL="0" indent="0" algn="just">
              <a:lnSpc>
                <a:spcPct val="170000"/>
              </a:lnSpc>
              <a:buNone/>
            </a:pPr>
            <a:r>
              <a:rPr lang="he-IL" sz="7200" dirty="0"/>
              <a:t>(1) כל ההוצאות הנובעות מפעולות שביצע הנאמן או מי מטעמו במסגרת הליכי חדלות הפירעון, לרבות אגרות ושכר הנאמן;</a:t>
            </a:r>
          </a:p>
          <a:p>
            <a:pPr marL="0" indent="0" algn="just">
              <a:lnSpc>
                <a:spcPct val="170000"/>
              </a:lnSpc>
              <a:buNone/>
            </a:pPr>
            <a:r>
              <a:rPr lang="he-IL" sz="7200" dirty="0"/>
              <a:t>(2) ההוצאות הכרוכות בכינוס ובניהול ועדת הנושים כמשמעותה בסעיף 263;</a:t>
            </a:r>
          </a:p>
          <a:p>
            <a:pPr marL="0" indent="0" algn="just">
              <a:lnSpc>
                <a:spcPct val="170000"/>
              </a:lnSpc>
              <a:buNone/>
            </a:pPr>
            <a:r>
              <a:rPr lang="he-IL" sz="7200" dirty="0"/>
              <a:t>(3) לעניין חייב שהוא יחיד שנפטר – הוצאות סבירות להלוויית היחיד וכן הוצאות  העיזבון וניהולו;</a:t>
            </a:r>
          </a:p>
          <a:p>
            <a:pPr marL="0" indent="0" algn="just">
              <a:lnSpc>
                <a:spcPct val="170000"/>
              </a:lnSpc>
              <a:buNone/>
            </a:pPr>
            <a:r>
              <a:rPr lang="he-IL" sz="7000" dirty="0"/>
              <a:t>(4) כל הוצאה אחרת שנקבע לפי חוק זה כי דינה כדין הוצאות הליכי חדלות הפירעון.</a:t>
            </a:r>
          </a:p>
          <a:p>
            <a:pPr marL="0" indent="0" algn="just">
              <a:lnSpc>
                <a:spcPct val="170000"/>
              </a:lnSpc>
              <a:buNone/>
            </a:pPr>
            <a:r>
              <a:rPr lang="he-IL" sz="7200" dirty="0"/>
              <a:t>(ב) הוצאות הליכי חדלות הפירעון ישולמו במועד שנקבע לתשלומן לפי דין או הסכם.</a:t>
            </a:r>
          </a:p>
          <a:p>
            <a:pPr marL="0" indent="0" algn="just">
              <a:lnSpc>
                <a:spcPct val="170000"/>
              </a:lnSpc>
              <a:buNone/>
            </a:pPr>
            <a:r>
              <a:rPr lang="he-IL" sz="7200" dirty="0"/>
              <a:t>(ג) אין די בנכסי קופת הנשייה שאינם משועבדים כדי לפרוע את הוצאות הליכי חדלות הפירעון, ייפרעו הוצאות אלה מהנכסים שעליהם חל שעבוד צף.</a:t>
            </a:r>
            <a:endParaRPr lang="en-US" sz="7200" dirty="0"/>
          </a:p>
          <a:p>
            <a:pPr marL="0" indent="0">
              <a:buNone/>
            </a:pPr>
            <a:endParaRPr lang="he-IL" sz="1400" dirty="0"/>
          </a:p>
          <a:p>
            <a:endParaRPr lang="he-IL"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659502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307769" y="116632"/>
            <a:ext cx="8528464" cy="6048672"/>
          </a:xfrm>
        </p:spPr>
        <p:txBody>
          <a:bodyPr>
            <a:normAutofit/>
          </a:bodyPr>
          <a:lstStyle/>
          <a:p>
            <a:pPr marL="0" indent="0">
              <a:buNone/>
            </a:pPr>
            <a:endParaRPr lang="he-IL" sz="1300" dirty="0"/>
          </a:p>
          <a:p>
            <a:pPr marL="0" indent="0">
              <a:buNone/>
            </a:pPr>
            <a:endParaRPr lang="he-IL" sz="3400" dirty="0"/>
          </a:p>
          <a:p>
            <a:pPr marL="0" indent="0" algn="just">
              <a:lnSpc>
                <a:spcPct val="170000"/>
              </a:lnSpc>
              <a:buNone/>
            </a:pPr>
            <a:r>
              <a:rPr lang="he-IL" sz="2000" dirty="0"/>
              <a:t>    </a:t>
            </a:r>
          </a:p>
          <a:p>
            <a:pPr marL="0" indent="0">
              <a:buNone/>
            </a:pPr>
            <a:endParaRPr lang="he-IL" sz="1400" dirty="0"/>
          </a:p>
          <a:p>
            <a:endParaRPr lang="he-IL"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323528" y="1216512"/>
            <a:ext cx="8640959" cy="5124480"/>
          </a:xfrm>
          <a:prstGeom prst="rect">
            <a:avLst/>
          </a:prstGeom>
        </p:spPr>
        <p:txBody>
          <a:bodyPr wrap="square">
            <a:spAutoFit/>
          </a:bodyPr>
          <a:lstStyle/>
          <a:p>
            <a:pPr algn="just">
              <a:tabLst>
                <a:tab pos="266700" algn="l"/>
              </a:tabLst>
            </a:pPr>
            <a:r>
              <a:rPr lang="he-IL" sz="2400" b="1" dirty="0"/>
              <a:t>(א) </a:t>
            </a:r>
            <a:r>
              <a:rPr lang="he-IL" sz="2400" dirty="0"/>
              <a:t>חובות העבר המפורטים להלן הם חובות בדין קדימה והם ייפרעו בסדר עדיפות זה:</a:t>
            </a:r>
            <a:endParaRPr lang="en-US" sz="2400" dirty="0"/>
          </a:p>
          <a:p>
            <a:pPr algn="just" defTabSz="717550">
              <a:tabLst>
                <a:tab pos="266700" algn="l"/>
                <a:tab pos="541338" algn="l"/>
                <a:tab pos="717550" algn="l"/>
              </a:tabLst>
            </a:pPr>
            <a:r>
              <a:rPr lang="he-IL" sz="2400" b="1" dirty="0"/>
              <a:t>(1)</a:t>
            </a:r>
            <a:r>
              <a:rPr lang="en-US" sz="2400" b="1" dirty="0"/>
              <a:t> </a:t>
            </a:r>
            <a:r>
              <a:rPr lang="he-IL" sz="2400" dirty="0"/>
              <a:t>(א)</a:t>
            </a:r>
            <a:r>
              <a:rPr lang="en-US" sz="2400" dirty="0"/>
              <a:t> </a:t>
            </a:r>
            <a:r>
              <a:rPr lang="he-IL" sz="2400" dirty="0"/>
              <a:t>חוב בשל שכר עבודה כמשמעותו בחוק הגנת השכר, התשי"ח-1958, שמגיע לעובד בעד התקופה שלפני הגשת הבקשה לצו לפתיחת הליכים ובשל פיצויי פיטורין לפי חוק פיצויי פיטורים, התשכ"ג-1963, בניכוי הגמלה המשולמת לפי פרק ח' לחוק הביטוח הלאומי, בסכום שלא יעלה על 25,630 שקלים חדשים לעניין שכר עבודה או על 39,945 שקלים חדשים לעניין פיצויי פיטורין יחד עם שכר עבודה;</a:t>
            </a:r>
          </a:p>
          <a:p>
            <a:pPr algn="just" defTabSz="717550">
              <a:tabLst>
                <a:tab pos="266700" algn="l"/>
                <a:tab pos="541338" algn="l"/>
                <a:tab pos="717550" algn="l"/>
              </a:tabLst>
            </a:pPr>
            <a:endParaRPr lang="he-IL" sz="500" dirty="0"/>
          </a:p>
          <a:p>
            <a:pPr algn="just" defTabSz="717550">
              <a:tabLst>
                <a:tab pos="266700" algn="l"/>
                <a:tab pos="541338" algn="l"/>
                <a:tab pos="717550" algn="l"/>
              </a:tabLst>
            </a:pPr>
            <a:endParaRPr lang="he-IL" sz="500" dirty="0"/>
          </a:p>
          <a:p>
            <a:pPr algn="just" defTabSz="717550">
              <a:tabLst>
                <a:tab pos="266700" algn="l"/>
                <a:tab pos="541338" algn="l"/>
                <a:tab pos="717550" algn="l"/>
              </a:tabLst>
            </a:pPr>
            <a:endParaRPr lang="he-IL" sz="500" dirty="0"/>
          </a:p>
          <a:p>
            <a:pPr algn="just" defTabSz="717550">
              <a:tabLst>
                <a:tab pos="266700" algn="l"/>
                <a:tab pos="541338" algn="l"/>
                <a:tab pos="717550" algn="l"/>
              </a:tabLst>
            </a:pPr>
            <a:r>
              <a:rPr lang="he-IL" sz="2400" dirty="0"/>
              <a:t>(ב)</a:t>
            </a:r>
            <a:r>
              <a:rPr lang="en-US" sz="2400" dirty="0"/>
              <a:t> </a:t>
            </a:r>
            <a:r>
              <a:rPr lang="he-IL" sz="2400" dirty="0"/>
              <a:t>הסכומים הנקובים בפסקת משנה (א) יתעדכנו ב-1 בינואר בכל שנה, לפי שיעור שינוי השכר הממוצע  כמשמעותו בחוק הביטוח הלאומי, ויעוגלו לעשרת השקלים הקרובים; השר יפרסם ברשומות הודעה בדבר עדכון הסכומים;</a:t>
            </a:r>
            <a:endParaRPr lang="en-US" sz="2400" dirty="0"/>
          </a:p>
        </p:txBody>
      </p:sp>
      <p:sp>
        <p:nvSpPr>
          <p:cNvPr id="6" name="מלבן 5"/>
          <p:cNvSpPr/>
          <p:nvPr/>
        </p:nvSpPr>
        <p:spPr>
          <a:xfrm>
            <a:off x="3707904" y="476672"/>
            <a:ext cx="4921059" cy="584775"/>
          </a:xfrm>
          <a:prstGeom prst="rect">
            <a:avLst/>
          </a:prstGeom>
        </p:spPr>
        <p:txBody>
          <a:bodyPr wrap="square">
            <a:spAutoFit/>
          </a:bodyPr>
          <a:lstStyle/>
          <a:p>
            <a:r>
              <a:rPr lang="he-IL" sz="3200" b="1" dirty="0"/>
              <a:t>234. חובות בדין קדימה</a:t>
            </a:r>
          </a:p>
        </p:txBody>
      </p:sp>
    </p:spTree>
    <p:extLst>
      <p:ext uri="{BB962C8B-B14F-4D97-AF65-F5344CB8AC3E}">
        <p14:creationId xmlns:p14="http://schemas.microsoft.com/office/powerpoint/2010/main" val="29565439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307769" y="27296"/>
            <a:ext cx="8528464" cy="6048672"/>
          </a:xfrm>
        </p:spPr>
        <p:txBody>
          <a:bodyPr>
            <a:normAutofit/>
          </a:bodyPr>
          <a:lstStyle/>
          <a:p>
            <a:pPr marL="0" indent="0">
              <a:buNone/>
            </a:pPr>
            <a:endParaRPr lang="he-IL" dirty="0"/>
          </a:p>
          <a:p>
            <a:pPr marL="0" indent="0">
              <a:buNone/>
            </a:pPr>
            <a:endParaRPr lang="he-IL" sz="3400" dirty="0"/>
          </a:p>
          <a:p>
            <a:pPr marL="0" indent="0">
              <a:buNone/>
            </a:pPr>
            <a:endParaRPr lang="he-IL" sz="3400" dirty="0"/>
          </a:p>
          <a:p>
            <a:pPr marL="0" indent="0" algn="just">
              <a:lnSpc>
                <a:spcPct val="170000"/>
              </a:lnSpc>
              <a:buNone/>
            </a:pPr>
            <a:r>
              <a:rPr lang="he-IL" sz="2000" dirty="0"/>
              <a:t>    </a:t>
            </a:r>
          </a:p>
          <a:p>
            <a:pPr marL="0" indent="0">
              <a:buNone/>
            </a:pPr>
            <a:endParaRPr lang="he-IL" sz="1400" dirty="0"/>
          </a:p>
          <a:p>
            <a:endParaRPr lang="he-IL"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281333" y="1484784"/>
            <a:ext cx="8613809" cy="3785652"/>
          </a:xfrm>
          <a:prstGeom prst="rect">
            <a:avLst/>
          </a:prstGeom>
        </p:spPr>
        <p:txBody>
          <a:bodyPr wrap="square">
            <a:spAutoFit/>
          </a:bodyPr>
          <a:lstStyle/>
          <a:p>
            <a:pPr algn="just">
              <a:tabLst>
                <a:tab pos="266700" algn="l"/>
                <a:tab pos="541338" algn="l"/>
              </a:tabLst>
            </a:pPr>
            <a:r>
              <a:rPr lang="he-IL" sz="2400" b="1" dirty="0"/>
              <a:t>(2)</a:t>
            </a:r>
            <a:r>
              <a:rPr lang="en-US" sz="2400" b="1" dirty="0"/>
              <a:t> </a:t>
            </a:r>
            <a:r>
              <a:rPr lang="he-IL" sz="2400" dirty="0"/>
              <a:t>סכום שהחייב ניכה במקור לפי סעיפים 164 או 170 לפקודת מס הכנסה, וטרם העביר לרשות המסים, וכן סכום שהחייב ניכה לפי סעיף 342(ג) לחוק הביטוח הלאומי וטרם העביר למוסד לביטוח לאומי;</a:t>
            </a:r>
          </a:p>
          <a:p>
            <a:pPr algn="just">
              <a:tabLst>
                <a:tab pos="266700" algn="l"/>
                <a:tab pos="541338" algn="l"/>
              </a:tabLst>
            </a:pPr>
            <a:endParaRPr lang="en-US" sz="2400" dirty="0"/>
          </a:p>
          <a:p>
            <a:pPr algn="just"/>
            <a:r>
              <a:rPr lang="he-IL" sz="2400" b="1" dirty="0"/>
              <a:t>(3)</a:t>
            </a:r>
            <a:r>
              <a:rPr lang="en-US" sz="2400" b="1" dirty="0"/>
              <a:t> </a:t>
            </a:r>
            <a:r>
              <a:rPr lang="he-IL" sz="2400" dirty="0"/>
              <a:t>חוב מזונות שהחבות בו היא לפי פסק דין ומועד פירעונו חל לפני מתן הצו לפתיחת הליכים;</a:t>
            </a:r>
          </a:p>
          <a:p>
            <a:pPr algn="just"/>
            <a:endParaRPr lang="en-US" sz="2400" dirty="0"/>
          </a:p>
          <a:p>
            <a:pPr algn="just"/>
            <a:r>
              <a:rPr lang="he-IL" sz="2400" b="1" dirty="0"/>
              <a:t>(4)</a:t>
            </a:r>
            <a:r>
              <a:rPr lang="en-US" sz="2400" dirty="0"/>
              <a:t> </a:t>
            </a:r>
            <a:r>
              <a:rPr lang="he-IL" sz="2400" dirty="0"/>
              <a:t>קרן חוב מס ערך מוסף לרשות המסים שנוצר ב-12 החודשים שקדמו למתן הצו לפתיחת הליכים;</a:t>
            </a:r>
            <a:endParaRPr lang="en-US" sz="1400" dirty="0"/>
          </a:p>
        </p:txBody>
      </p:sp>
      <p:sp>
        <p:nvSpPr>
          <p:cNvPr id="6" name="מלבן 5"/>
          <p:cNvSpPr/>
          <p:nvPr/>
        </p:nvSpPr>
        <p:spPr>
          <a:xfrm>
            <a:off x="3707904" y="476672"/>
            <a:ext cx="4921059" cy="584775"/>
          </a:xfrm>
          <a:prstGeom prst="rect">
            <a:avLst/>
          </a:prstGeom>
        </p:spPr>
        <p:txBody>
          <a:bodyPr wrap="square">
            <a:spAutoFit/>
          </a:bodyPr>
          <a:lstStyle/>
          <a:p>
            <a:r>
              <a:rPr lang="he-IL" sz="3200" b="1" dirty="0"/>
              <a:t>234. חובות בדין קדימה</a:t>
            </a:r>
          </a:p>
        </p:txBody>
      </p:sp>
    </p:spTree>
    <p:extLst>
      <p:ext uri="{BB962C8B-B14F-4D97-AF65-F5344CB8AC3E}">
        <p14:creationId xmlns:p14="http://schemas.microsoft.com/office/powerpoint/2010/main" val="997537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307769" y="116632"/>
            <a:ext cx="8528464" cy="6048672"/>
          </a:xfrm>
        </p:spPr>
        <p:txBody>
          <a:bodyPr>
            <a:normAutofit/>
          </a:bodyPr>
          <a:lstStyle/>
          <a:p>
            <a:pPr marL="0" indent="0">
              <a:buNone/>
            </a:pPr>
            <a:endParaRPr lang="he-IL" sz="1300" dirty="0"/>
          </a:p>
          <a:p>
            <a:pPr marL="0" indent="0">
              <a:buNone/>
            </a:pPr>
            <a:endParaRPr lang="he-IL" sz="3400" dirty="0"/>
          </a:p>
          <a:p>
            <a:pPr marL="0" indent="0">
              <a:buNone/>
            </a:pPr>
            <a:endParaRPr lang="he-IL" sz="3400" dirty="0"/>
          </a:p>
          <a:p>
            <a:pPr marL="0" indent="0" algn="just">
              <a:lnSpc>
                <a:spcPct val="170000"/>
              </a:lnSpc>
              <a:buNone/>
            </a:pPr>
            <a:r>
              <a:rPr lang="he-IL" sz="2000" dirty="0"/>
              <a:t>    </a:t>
            </a:r>
          </a:p>
          <a:p>
            <a:pPr marL="0" indent="0">
              <a:buNone/>
            </a:pPr>
            <a:endParaRPr lang="he-IL" sz="1400" dirty="0"/>
          </a:p>
          <a:p>
            <a:endParaRPr lang="he-IL"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265096" y="1140535"/>
            <a:ext cx="8613809" cy="5401479"/>
          </a:xfrm>
          <a:prstGeom prst="rect">
            <a:avLst/>
          </a:prstGeom>
        </p:spPr>
        <p:txBody>
          <a:bodyPr wrap="square">
            <a:spAutoFit/>
          </a:bodyPr>
          <a:lstStyle/>
          <a:p>
            <a:pPr algn="just"/>
            <a:r>
              <a:rPr lang="he-IL" sz="2200" b="1" dirty="0"/>
              <a:t>(5)</a:t>
            </a:r>
            <a:r>
              <a:rPr lang="en-US" sz="2200" b="1" dirty="0"/>
              <a:t> </a:t>
            </a:r>
            <a:r>
              <a:rPr lang="he-IL" sz="2200" dirty="0"/>
              <a:t>תשלום חובה שתשלומו נפרס על פי הסדר פריסה שנחתם לפני מתן הצו לפתיחת הליכים; דין קדימה לפי פסקה זו יחול על סכום קרן החוב בלבד ויהיה מוגבל לחיובים שנוצרו בתקופה של שלוש שנים לכל היותר מתוך הסדר הפריסה, ואם חל הסדר הפריסה על חיובים בשל תקופה ארוכה יותר – יחול </a:t>
            </a:r>
            <a:r>
              <a:rPr lang="he-IL" sz="2200" dirty="0" err="1"/>
              <a:t>דיןהקדימה</a:t>
            </a:r>
            <a:r>
              <a:rPr lang="he-IL" sz="2200" dirty="0"/>
              <a:t> על חיובים שנוצרו בשלוש שנים, לאו דווקא רצופות, לפי בחירת בעל החוב; לעניין זה –"תשלום חובה" – חוב מס לרשות המסים, דמי ביטוח כמשמעותם בחוק הביטוח הלאומי, לרבות דמי ביטוח בריאות כמשמעותם בחוק ביטוח בריאות ממלכתי, התשנ"ד-1994, או חוב ארנונה, כמשמעותה העיריות [נוסח חדש], לרשות מקומית;</a:t>
            </a:r>
            <a:endParaRPr lang="en-US" sz="2200" dirty="0"/>
          </a:p>
          <a:p>
            <a:pPr algn="just"/>
            <a:r>
              <a:rPr lang="he-IL" sz="2200" dirty="0"/>
              <a:t>"הסדר פריסה" – הסדר בכתב החתום על ידי החייב לפריסת תשלום חוב לתקופה של 12 חודשים לפחות.  </a:t>
            </a:r>
          </a:p>
          <a:p>
            <a:pPr algn="just"/>
            <a:endParaRPr lang="he-IL" sz="500" dirty="0"/>
          </a:p>
          <a:p>
            <a:pPr algn="just"/>
            <a:endParaRPr lang="he-IL" sz="500" dirty="0"/>
          </a:p>
          <a:p>
            <a:pPr algn="just"/>
            <a:endParaRPr lang="he-IL" sz="500" dirty="0"/>
          </a:p>
          <a:p>
            <a:pPr algn="just"/>
            <a:r>
              <a:rPr lang="he-IL" sz="2200" b="1" dirty="0"/>
              <a:t>(ב)</a:t>
            </a:r>
            <a:r>
              <a:rPr lang="en-US" sz="2200" b="1" dirty="0"/>
              <a:t> </a:t>
            </a:r>
            <a:r>
              <a:rPr lang="he-IL" sz="2200" dirty="0"/>
              <a:t>אין די בנכסי קופת הנשייה שאינם משועבדים כדי לפרוע את החובות בדין קדימה, ייפרעו חובות אלה מהנכסים שעליהם חל שעבוד צף.</a:t>
            </a:r>
            <a:endParaRPr lang="en-US" sz="2200" dirty="0"/>
          </a:p>
        </p:txBody>
      </p:sp>
      <p:sp>
        <p:nvSpPr>
          <p:cNvPr id="6" name="מלבן 5"/>
          <p:cNvSpPr/>
          <p:nvPr/>
        </p:nvSpPr>
        <p:spPr>
          <a:xfrm>
            <a:off x="3707904" y="476672"/>
            <a:ext cx="4921059" cy="584775"/>
          </a:xfrm>
          <a:prstGeom prst="rect">
            <a:avLst/>
          </a:prstGeom>
        </p:spPr>
        <p:txBody>
          <a:bodyPr wrap="square">
            <a:spAutoFit/>
          </a:bodyPr>
          <a:lstStyle/>
          <a:p>
            <a:r>
              <a:rPr lang="he-IL" sz="3200" b="1" dirty="0"/>
              <a:t>234. חובות בדין קדימה</a:t>
            </a:r>
          </a:p>
        </p:txBody>
      </p:sp>
    </p:spTree>
    <p:extLst>
      <p:ext uri="{BB962C8B-B14F-4D97-AF65-F5344CB8AC3E}">
        <p14:creationId xmlns:p14="http://schemas.microsoft.com/office/powerpoint/2010/main" val="32615016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A009E99-1621-4136-94B0-0E62071E33F2" descr="56ECAB91-71B8-46D2-A917-22372F9C3D9B@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ציין מיקום תוכן 2"/>
          <p:cNvSpPr>
            <a:spLocks noGrp="1"/>
          </p:cNvSpPr>
          <p:nvPr>
            <p:ph idx="1"/>
          </p:nvPr>
        </p:nvSpPr>
        <p:spPr>
          <a:xfrm>
            <a:off x="179512" y="620688"/>
            <a:ext cx="8586700" cy="5868652"/>
          </a:xfrm>
        </p:spPr>
        <p:txBody>
          <a:bodyPr>
            <a:normAutofit fontScale="92500" lnSpcReduction="20000"/>
          </a:bodyPr>
          <a:lstStyle/>
          <a:p>
            <a:pPr algn="just">
              <a:buAutoNum type="arabicPeriod" startAt="235"/>
            </a:pPr>
            <a:r>
              <a:rPr lang="he-IL" sz="3500" b="1" dirty="0"/>
              <a:t>      חובות כלליים</a:t>
            </a:r>
          </a:p>
          <a:p>
            <a:pPr marL="0" indent="0" algn="just">
              <a:buNone/>
            </a:pPr>
            <a:endParaRPr lang="he-IL" sz="1300" dirty="0"/>
          </a:p>
          <a:p>
            <a:pPr marL="0" indent="0" algn="just">
              <a:buNone/>
            </a:pPr>
            <a:endParaRPr lang="he-IL" sz="600" dirty="0"/>
          </a:p>
          <a:p>
            <a:pPr marL="0" indent="0" algn="just">
              <a:buNone/>
            </a:pPr>
            <a:r>
              <a:rPr lang="he-IL" sz="2400" dirty="0"/>
              <a:t>(א)</a:t>
            </a:r>
            <a:r>
              <a:rPr lang="en-US" sz="2400" dirty="0"/>
              <a:t> 	</a:t>
            </a:r>
            <a:r>
              <a:rPr lang="he-IL" sz="2400" dirty="0"/>
              <a:t>החובות הכלליים הם החובות שאינם חובות מובטחים, חובות </a:t>
            </a:r>
          </a:p>
          <a:p>
            <a:pPr marL="0" indent="0" algn="just">
              <a:buNone/>
            </a:pPr>
            <a:r>
              <a:rPr lang="he-IL" sz="2400" dirty="0"/>
              <a:t>בדין קדימה או חובות דחויים.</a:t>
            </a:r>
          </a:p>
          <a:p>
            <a:pPr marL="0" indent="0" algn="just">
              <a:buNone/>
            </a:pPr>
            <a:endParaRPr lang="en-US" sz="600" dirty="0"/>
          </a:p>
          <a:p>
            <a:pPr marL="0" indent="0" algn="just">
              <a:buNone/>
            </a:pPr>
            <a:r>
              <a:rPr lang="he-IL" sz="2400" dirty="0"/>
              <a:t>(ב)	החובות הכללים יכללו הפרשי הצמדה שנוספו לפי דין או הסכם עד למועד הפירעון בפועל וריבית בסיסית שנוספה לפי דין או הסכם עד</a:t>
            </a:r>
            <a:r>
              <a:rPr lang="en-US" sz="2400" dirty="0"/>
              <a:t> </a:t>
            </a:r>
            <a:r>
              <a:rPr lang="he-IL" sz="2400" dirty="0"/>
              <a:t>מועד מתן הצו לפתיחת הליכים, ואם לא נקבעו הפרשי הצמדה או ריבית</a:t>
            </a:r>
            <a:r>
              <a:rPr lang="en-US" sz="2400" dirty="0"/>
              <a:t> </a:t>
            </a:r>
            <a:r>
              <a:rPr lang="he-IL" sz="2400" dirty="0"/>
              <a:t>בסיסית לפי דין או הסכם – ייווספו לחובות הכללים הפרשי הצמדה וריבית כהגדרתם בחוק פסיקת ריבית והצמדה.</a:t>
            </a:r>
            <a:endParaRPr lang="en-US" sz="2400" dirty="0"/>
          </a:p>
          <a:p>
            <a:pPr marL="0" indent="0" algn="just">
              <a:buNone/>
            </a:pPr>
            <a:endParaRPr lang="he-IL" sz="600" dirty="0"/>
          </a:p>
          <a:p>
            <a:pPr marL="0" indent="0" algn="just">
              <a:buNone/>
            </a:pPr>
            <a:r>
              <a:rPr lang="he-IL" sz="2400" dirty="0"/>
              <a:t>(ג)	החובות הכלליים לא יכללו ריבית פיגורים.</a:t>
            </a:r>
          </a:p>
          <a:p>
            <a:pPr marL="0" indent="0" algn="just">
              <a:buNone/>
            </a:pPr>
            <a:endParaRPr lang="he-IL" sz="600" dirty="0"/>
          </a:p>
          <a:p>
            <a:pPr marL="0" indent="0" algn="just">
              <a:buNone/>
            </a:pPr>
            <a:r>
              <a:rPr lang="he-IL" sz="2400" dirty="0"/>
              <a:t>(ד)	בסעיף זה –</a:t>
            </a:r>
            <a:endParaRPr lang="en-US" sz="2400" dirty="0"/>
          </a:p>
          <a:p>
            <a:pPr marL="0" indent="0" algn="just">
              <a:buNone/>
            </a:pPr>
            <a:r>
              <a:rPr lang="he-IL" sz="2400" dirty="0"/>
              <a:t>"ריבית בסיסית" – הריבית לפי דין או הסכם שחלה כל עוד החייב</a:t>
            </a:r>
            <a:r>
              <a:rPr lang="en-US" sz="2400" dirty="0"/>
              <a:t> </a:t>
            </a:r>
            <a:r>
              <a:rPr lang="he-IL" sz="2400" dirty="0"/>
              <a:t>משלם את התשלומים שהוא חב בהם במועדם;</a:t>
            </a:r>
            <a:endParaRPr lang="en-US" sz="2400" dirty="0"/>
          </a:p>
          <a:p>
            <a:pPr marL="0" indent="0" algn="just">
              <a:buNone/>
            </a:pPr>
            <a:r>
              <a:rPr lang="he-IL" sz="2400" dirty="0"/>
              <a:t>"ריבית פיגורים" – חלק הריבית הנוסף לפי דין או הסכם על הריבית</a:t>
            </a:r>
            <a:r>
              <a:rPr lang="en-US" sz="2400" dirty="0"/>
              <a:t> </a:t>
            </a:r>
            <a:r>
              <a:rPr lang="he-IL" sz="2400" dirty="0"/>
              <a:t>הבסיסית, שהחייב נדרש לשלם בשל אי-תשלום תשלומים שהם חב</a:t>
            </a:r>
            <a:r>
              <a:rPr lang="en-US" sz="2400" dirty="0"/>
              <a:t> </a:t>
            </a:r>
            <a:r>
              <a:rPr lang="he-IL" sz="2400" dirty="0"/>
              <a:t>בהם במועדם, וכל קנס פיגורים או תשלום דומה לזה יהא כינויו אשר יהא בשל אי-תשלום במועד.</a:t>
            </a:r>
            <a:endParaRPr lang="en-US" sz="2400" dirty="0"/>
          </a:p>
          <a:p>
            <a:pPr marL="0" indent="0">
              <a:buNone/>
            </a:pPr>
            <a:endParaRPr lang="en-US" sz="2800" dirty="0"/>
          </a:p>
          <a:p>
            <a:pPr marL="0" indent="0" algn="just">
              <a:buNone/>
            </a:pPr>
            <a:endParaRPr lang="he-IL" sz="2800" dirty="0"/>
          </a:p>
        </p:txBody>
      </p:sp>
      <p:sp>
        <p:nvSpPr>
          <p:cNvPr id="5" name="מלבן 4"/>
          <p:cNvSpPr/>
          <p:nvPr/>
        </p:nvSpPr>
        <p:spPr>
          <a:xfrm>
            <a:off x="8388424" y="6309320"/>
            <a:ext cx="755576" cy="360040"/>
          </a:xfrm>
          <a:prstGeom prst="rect">
            <a:avLst/>
          </a:prstGeom>
          <a:solidFill>
            <a:srgbClr val="CDD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91559175"/>
      </p:ext>
    </p:extLst>
  </p:cSld>
  <p:clrMapOvr>
    <a:masterClrMapping/>
  </p:clrMapOvr>
  <p:transition spd="slow">
    <p:push dir="u"/>
  </p:transition>
</p:sld>
</file>

<file path=ppt/theme/theme1.xml><?xml version="1.0" encoding="utf-8"?>
<a:theme xmlns:a="http://schemas.openxmlformats.org/drawingml/2006/main" name="Lipa Meir Presentation">
  <a:themeElements>
    <a:clrScheme name="Lipa Meir 3">
      <a:dk1>
        <a:sysClr val="windowText" lastClr="000000"/>
      </a:dk1>
      <a:lt1>
        <a:sysClr val="window" lastClr="FFFFFF"/>
      </a:lt1>
      <a:dk2>
        <a:srgbClr val="3E3D2D"/>
      </a:dk2>
      <a:lt2>
        <a:srgbClr val="CDD731"/>
      </a:lt2>
      <a:accent1>
        <a:srgbClr val="CDD731"/>
      </a:accent1>
      <a:accent2>
        <a:srgbClr val="71685A"/>
      </a:accent2>
      <a:accent3>
        <a:srgbClr val="FF6700"/>
      </a:accent3>
      <a:accent4>
        <a:srgbClr val="7F7F7F"/>
      </a:accent4>
      <a:accent5>
        <a:srgbClr val="BF4D00"/>
      </a:accent5>
      <a:accent6>
        <a:srgbClr val="FEA022"/>
      </a:accent6>
      <a:hlink>
        <a:srgbClr val="CDD731"/>
      </a:hlink>
      <a:folHlink>
        <a:srgbClr val="CDD731"/>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מסמך" ma:contentTypeID="0x010100402B977991B5B349A3D96BEB6B7485B5" ma:contentTypeVersion="0" ma:contentTypeDescription="צור מסמך חדש." ma:contentTypeScope="" ma:versionID="ca81db935eda2c51dc77bf5f34b67b3c">
  <xsd:schema xmlns:xsd="http://www.w3.org/2001/XMLSchema" xmlns:xs="http://www.w3.org/2001/XMLSchema" xmlns:p="http://schemas.microsoft.com/office/2006/metadata/properties" targetNamespace="http://schemas.microsoft.com/office/2006/metadata/properties" ma:root="true" ma:fieldsID="3c69e330b17b26747b49104fe0872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ADCB29-BEF6-4E82-B4E4-2D6D612992BD}"/>
</file>

<file path=customXml/itemProps2.xml><?xml version="1.0" encoding="utf-8"?>
<ds:datastoreItem xmlns:ds="http://schemas.openxmlformats.org/officeDocument/2006/customXml" ds:itemID="{9DB7B2C1-BDA9-4129-BD48-AC1F0F023221}"/>
</file>

<file path=customXml/itemProps3.xml><?xml version="1.0" encoding="utf-8"?>
<ds:datastoreItem xmlns:ds="http://schemas.openxmlformats.org/officeDocument/2006/customXml" ds:itemID="{1225D53C-4D3B-4A8E-A906-9520E343AAFB}"/>
</file>

<file path=docProps/app.xml><?xml version="1.0" encoding="utf-8"?>
<Properties xmlns="http://schemas.openxmlformats.org/officeDocument/2006/extended-properties" xmlns:vt="http://schemas.openxmlformats.org/officeDocument/2006/docPropsVTypes">
  <Template>Lipa Meir Presentation</Template>
  <TotalTime>267</TotalTime>
  <Words>840</Words>
  <Application>Microsoft Office PowerPoint</Application>
  <PresentationFormat>‫הצגה על המסך (4:3)</PresentationFormat>
  <Paragraphs>109</Paragraphs>
  <Slides>13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David</vt:lpstr>
      <vt:lpstr>Tahoma</vt:lpstr>
      <vt:lpstr>Verdana</vt:lpstr>
      <vt:lpstr>Lipa Meir Presentation</vt:lpstr>
      <vt:lpstr>  חוק חדלות פירעון ושיקום כלכלי, תשע"ח-2018   </vt:lpstr>
      <vt:lpstr>פרק ה': חלוקת נכסי קופת הנשייה  סימן א': כללי</vt:lpstr>
      <vt:lpstr>סימן ב': סדר הפירעון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פרק ו': נושים בעלי זכויות פירעון מיוחדות סימן א': נושה מובטח</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Lihi Elimelech-Bechor</dc:creator>
  <cp:lastModifiedBy>Ruth</cp:lastModifiedBy>
  <cp:revision>28</cp:revision>
  <dcterms:created xsi:type="dcterms:W3CDTF">2018-10-31T15:13:45Z</dcterms:created>
  <dcterms:modified xsi:type="dcterms:W3CDTF">2018-11-07T12:17:10Z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0x010100402B977991B5B349A3D96BEB6B7485B5</vt:lpwstr>
  </property>
</Properties>
</file>