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diagrams/data2.xml" ContentType="application/vnd.openxmlformats-officedocument.drawingml.diagramData+xml"/>
  <Override PartName="/ppt/diagrams/data3.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diagrams/layout2.xml" ContentType="application/vnd.openxmlformats-officedocument.drawingml.diagram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diagrams/quickStyle2.xml" ContentType="application/vnd.openxmlformats-officedocument.drawingml.diagramStyle+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notesMasterIdLst>
    <p:notesMasterId r:id="rId21"/>
  </p:notesMasterIdLst>
  <p:sldIdLst>
    <p:sldId id="289" r:id="rId2"/>
    <p:sldId id="273" r:id="rId3"/>
    <p:sldId id="262" r:id="rId4"/>
    <p:sldId id="286" r:id="rId5"/>
    <p:sldId id="265" r:id="rId6"/>
    <p:sldId id="261" r:id="rId7"/>
    <p:sldId id="283" r:id="rId8"/>
    <p:sldId id="284" r:id="rId9"/>
    <p:sldId id="285" r:id="rId10"/>
    <p:sldId id="287" r:id="rId11"/>
    <p:sldId id="260" r:id="rId12"/>
    <p:sldId id="278" r:id="rId13"/>
    <p:sldId id="281" r:id="rId14"/>
    <p:sldId id="277" r:id="rId15"/>
    <p:sldId id="266" r:id="rId16"/>
    <p:sldId id="288" r:id="rId17"/>
    <p:sldId id="267" r:id="rId18"/>
    <p:sldId id="270" r:id="rId19"/>
    <p:sldId id="271" r:id="rId20"/>
  </p:sldIdLst>
  <p:sldSz cx="9144000" cy="6858000" type="screen4x3"/>
  <p:notesSz cx="6858000" cy="9144000"/>
  <p:custDataLst>
    <p:tags r:id="rId22"/>
  </p:custDataLst>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758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729" autoAdjust="0"/>
    <p:restoredTop sz="94673" autoAdjust="0"/>
  </p:normalViewPr>
  <p:slideViewPr>
    <p:cSldViewPr>
      <p:cViewPr varScale="1">
        <p:scale>
          <a:sx n="64" d="100"/>
          <a:sy n="64" d="100"/>
        </p:scale>
        <p:origin x="1428" y="3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66" d="100"/>
          <a:sy n="66" d="100"/>
        </p:scale>
        <p:origin x="-4296" y="-111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8EDF46-79B9-475F-8879-2C3A584BEC8A}" type="doc">
      <dgm:prSet loTypeId="urn:microsoft.com/office/officeart/2005/8/layout/hierarchy2" loCatId="hierarchy" qsTypeId="urn:microsoft.com/office/officeart/2005/8/quickstyle/3d4" qsCatId="3D" csTypeId="urn:microsoft.com/office/officeart/2005/8/colors/accent2_1" csCatId="accent2" phldr="1"/>
      <dgm:spPr/>
      <dgm:t>
        <a:bodyPr/>
        <a:lstStyle/>
        <a:p>
          <a:pPr rtl="1"/>
          <a:endParaRPr lang="he-IL"/>
        </a:p>
      </dgm:t>
    </dgm:pt>
    <dgm:pt modelId="{34E7E3BF-16C1-4F76-BD27-18D199B18F42}" type="parTrans" cxnId="{904E139D-2DE5-4FF9-A246-FFA7CB78B9AB}">
      <dgm:prSet/>
      <dgm:spPr/>
      <dgm:t>
        <a:bodyPr/>
        <a:lstStyle/>
        <a:p>
          <a:pPr rtl="1"/>
          <a:endParaRPr lang="he-IL"/>
        </a:p>
      </dgm:t>
    </dgm:pt>
    <dgm:pt modelId="{FD04903B-036F-4CE5-A857-7C6F1CC5CE24}">
      <dgm:prSet phldrT="[טקסט]"/>
      <dgm:spPr/>
      <dgm:t>
        <a:bodyPr/>
        <a:lstStyle/>
        <a:p>
          <a:pPr rtl="1"/>
          <a:r>
            <a:rPr lang="he-IL"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יחידים</a:t>
          </a:r>
        </a:p>
      </dgm:t>
    </dgm:pt>
    <dgm:pt modelId="{62F0C5A5-4985-4420-98B1-63B784837541}" type="parTrans" cxnId="{A967D0AA-0B99-4E0D-9FED-96B0F35B3766}">
      <dgm:prSet/>
      <dgm:spPr/>
      <dgm:t>
        <a:bodyPr/>
        <a:lstStyle/>
        <a:p>
          <a:pPr rtl="1"/>
          <a:endParaRPr lang="he-IL"/>
        </a:p>
      </dgm:t>
    </dgm:pt>
    <dgm:pt modelId="{D6BA620E-2158-4A45-AEC4-9FB830DB4778}">
      <dgm:prSet phldrT="[טקסט]" custT="1"/>
      <dgm:spPr/>
      <dgm:t>
        <a:bodyPr/>
        <a:lstStyle/>
        <a:p>
          <a:pPr rtl="1"/>
          <a:r>
            <a:rPr lang="he-IL"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מעל 150 </a:t>
          </a:r>
          <a:r>
            <a:rPr lang="he-IL" sz="1600" b="1" cap="none" spc="0"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אש"ח</a:t>
          </a:r>
          <a:endParaRPr lang="he-IL"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134E0687-C5F6-483C-8C1C-B414939883AB}" type="parTrans" cxnId="{43DAA814-AE17-4ADA-A3E7-4B2C7555BC77}">
      <dgm:prSet/>
      <dgm:spPr/>
      <dgm:t>
        <a:bodyPr/>
        <a:lstStyle/>
        <a:p>
          <a:pPr rtl="1"/>
          <a:endParaRPr lang="he-IL"/>
        </a:p>
      </dgm:t>
    </dgm:pt>
    <dgm:pt modelId="{B8755194-5B59-4974-BCA7-2558E6A0749F}">
      <dgm:prSet phldrT="[טקסט]" custT="1"/>
      <dgm:spPr/>
      <dgm:t>
        <a:bodyPr/>
        <a:lstStyle/>
        <a:p>
          <a:pPr rtl="1"/>
          <a:r>
            <a:rPr lang="he-IL" sz="2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הממונה</a:t>
          </a:r>
        </a:p>
      </dgm:t>
    </dgm:pt>
    <dgm:pt modelId="{50382505-A66B-4F60-A2DC-17A81799018E}" type="sibTrans" cxnId="{43DAA814-AE17-4ADA-A3E7-4B2C7555BC77}">
      <dgm:prSet/>
      <dgm:spPr/>
      <dgm:t>
        <a:bodyPr/>
        <a:lstStyle/>
        <a:p>
          <a:pPr rtl="1"/>
          <a:endParaRPr lang="he-IL"/>
        </a:p>
      </dgm:t>
    </dgm:pt>
    <dgm:pt modelId="{9C029B8F-0B04-4F56-B282-CBB7ED417877}" type="parTrans" cxnId="{1548D8F5-84D0-4239-846F-E25FE581EA2F}">
      <dgm:prSet/>
      <dgm:spPr/>
      <dgm:t>
        <a:bodyPr/>
        <a:lstStyle/>
        <a:p>
          <a:pPr rtl="1"/>
          <a:endParaRPr lang="he-IL"/>
        </a:p>
      </dgm:t>
    </dgm:pt>
    <dgm:pt modelId="{9DC09443-1433-4EA7-96E1-01457A5C1C19}">
      <dgm:prSet phldrT="[טקסט]" custT="1"/>
      <dgm:spPr/>
      <dgm:t>
        <a:bodyPr/>
        <a:lstStyle/>
        <a:p>
          <a:pPr rtl="1"/>
          <a:r>
            <a:rPr lang="he-IL" sz="2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בית משפט השלום</a:t>
          </a:r>
        </a:p>
      </dgm:t>
    </dgm:pt>
    <dgm:pt modelId="{038D58BE-B9B9-4606-AFE5-096A9AAE70DB}" type="sibTrans" cxnId="{1548D8F5-84D0-4239-846F-E25FE581EA2F}">
      <dgm:prSet/>
      <dgm:spPr/>
      <dgm:t>
        <a:bodyPr/>
        <a:lstStyle/>
        <a:p>
          <a:pPr rtl="1"/>
          <a:endParaRPr lang="he-IL"/>
        </a:p>
      </dgm:t>
    </dgm:pt>
    <dgm:pt modelId="{DCEEC6BF-5821-4E95-9B1F-72E8CD51D5D9}" type="sibTrans" cxnId="{A967D0AA-0B99-4E0D-9FED-96B0F35B3766}">
      <dgm:prSet/>
      <dgm:spPr/>
      <dgm:t>
        <a:bodyPr/>
        <a:lstStyle/>
        <a:p>
          <a:pPr rtl="1"/>
          <a:endParaRPr lang="he-IL"/>
        </a:p>
      </dgm:t>
    </dgm:pt>
    <dgm:pt modelId="{01EE45B9-E746-4CB1-8883-39FD33F62F38}" type="parTrans" cxnId="{31FB5CB9-AC83-45E0-9899-DBA1F2A3244C}">
      <dgm:prSet/>
      <dgm:spPr/>
      <dgm:t>
        <a:bodyPr/>
        <a:lstStyle/>
        <a:p>
          <a:pPr rtl="1"/>
          <a:endParaRPr lang="he-IL"/>
        </a:p>
      </dgm:t>
    </dgm:pt>
    <dgm:pt modelId="{EF19B4DD-5EDD-4DC7-8BAD-7C751ACB3A0A}">
      <dgm:prSet phldrT="[טקסט]" custT="1"/>
      <dgm:spPr/>
      <dgm:t>
        <a:bodyPr/>
        <a:lstStyle/>
        <a:p>
          <a:pPr rtl="1"/>
          <a:r>
            <a:rPr lang="he-IL" sz="1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מתחת  ל- 150 </a:t>
          </a:r>
          <a:r>
            <a:rPr lang="he-IL" sz="1800" b="1" cap="none" spc="0"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אש"ח</a:t>
          </a:r>
          <a:endParaRPr lang="he-IL" sz="1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F0E30AE5-746D-4592-9057-1117B8B6DEC0}" type="parTrans" cxnId="{52B94028-C6D0-4581-AC5F-4B488995E3BC}">
      <dgm:prSet/>
      <dgm:spPr/>
      <dgm:t>
        <a:bodyPr/>
        <a:lstStyle/>
        <a:p>
          <a:pPr rtl="1"/>
          <a:endParaRPr lang="he-IL"/>
        </a:p>
      </dgm:t>
    </dgm:pt>
    <dgm:pt modelId="{4B12B07B-3BCC-4C9E-A711-581CD3923C59}">
      <dgm:prSet phldrT="[טקסט]" custT="1"/>
      <dgm:spPr/>
      <dgm:t>
        <a:bodyPr/>
        <a:lstStyle/>
        <a:p>
          <a:pPr rtl="1"/>
          <a:r>
            <a:rPr lang="he-IL" sz="2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רשם ההוצאה לפועל</a:t>
          </a:r>
        </a:p>
      </dgm:t>
    </dgm:pt>
    <dgm:pt modelId="{A2539056-FF5D-4269-8764-E7E63E19A09D}" type="sibTrans" cxnId="{52B94028-C6D0-4581-AC5F-4B488995E3BC}">
      <dgm:prSet/>
      <dgm:spPr/>
      <dgm:t>
        <a:bodyPr/>
        <a:lstStyle/>
        <a:p>
          <a:pPr rtl="1"/>
          <a:endParaRPr lang="he-IL"/>
        </a:p>
      </dgm:t>
    </dgm:pt>
    <dgm:pt modelId="{A6055019-478B-4770-9430-85924F3F6BD9}" type="sibTrans" cxnId="{31FB5CB9-AC83-45E0-9899-DBA1F2A3244C}">
      <dgm:prSet/>
      <dgm:spPr/>
      <dgm:t>
        <a:bodyPr/>
        <a:lstStyle/>
        <a:p>
          <a:pPr rtl="1"/>
          <a:endParaRPr lang="he-IL"/>
        </a:p>
      </dgm:t>
    </dgm:pt>
    <dgm:pt modelId="{06D9F108-D09A-4478-840C-052409A65504}" type="sibTrans" cxnId="{904E139D-2DE5-4FF9-A246-FFA7CB78B9AB}">
      <dgm:prSet/>
      <dgm:spPr/>
      <dgm:t>
        <a:bodyPr/>
        <a:lstStyle/>
        <a:p>
          <a:pPr rtl="1"/>
          <a:endParaRPr lang="he-IL"/>
        </a:p>
      </dgm:t>
    </dgm:pt>
    <dgm:pt modelId="{8B7AABCD-7028-4875-BCB2-60202A19C153}" type="pres">
      <dgm:prSet presAssocID="{768EDF46-79B9-475F-8879-2C3A584BEC8A}" presName="diagram" presStyleCnt="0">
        <dgm:presLayoutVars>
          <dgm:chPref val="1"/>
          <dgm:dir val="rev"/>
          <dgm:animOne val="branch"/>
          <dgm:animLvl val="lvl"/>
          <dgm:resizeHandles val="exact"/>
        </dgm:presLayoutVars>
      </dgm:prSet>
      <dgm:spPr/>
    </dgm:pt>
    <dgm:pt modelId="{515DBF38-D59B-4F39-86A0-A36AA04D49C2}" type="pres">
      <dgm:prSet presAssocID="{FD04903B-036F-4CE5-A857-7C6F1CC5CE24}" presName="root1" presStyleCnt="0"/>
      <dgm:spPr/>
    </dgm:pt>
    <dgm:pt modelId="{B0C810DC-C816-4101-B4A1-E7E99BD565FE}" type="pres">
      <dgm:prSet presAssocID="{FD04903B-036F-4CE5-A857-7C6F1CC5CE24}" presName="LevelOneTextNode" presStyleLbl="node0" presStyleIdx="0" presStyleCnt="1" custScaleY="44804" custLinFactNeighborX="-674" custLinFactNeighborY="7970">
        <dgm:presLayoutVars>
          <dgm:chPref val="3"/>
        </dgm:presLayoutVars>
      </dgm:prSet>
      <dgm:spPr/>
    </dgm:pt>
    <dgm:pt modelId="{1C66BE2F-89F1-456F-916B-C309BFA6D3F5}" type="pres">
      <dgm:prSet presAssocID="{FD04903B-036F-4CE5-A857-7C6F1CC5CE24}" presName="level2hierChild" presStyleCnt="0"/>
      <dgm:spPr/>
    </dgm:pt>
    <dgm:pt modelId="{AF460953-44F1-42EF-8F23-85C2D592086D}" type="pres">
      <dgm:prSet presAssocID="{62F0C5A5-4985-4420-98B1-63B784837541}" presName="conn2-1" presStyleLbl="parChTrans1D2" presStyleIdx="0" presStyleCnt="2"/>
      <dgm:spPr/>
    </dgm:pt>
    <dgm:pt modelId="{402C1365-7249-4046-80F7-14537C6C01D0}" type="pres">
      <dgm:prSet presAssocID="{62F0C5A5-4985-4420-98B1-63B784837541}" presName="connTx" presStyleLbl="parChTrans1D2" presStyleIdx="0" presStyleCnt="2"/>
      <dgm:spPr/>
    </dgm:pt>
    <dgm:pt modelId="{7F31FF1E-8F7E-4E9C-BF77-A6602E07A53B}" type="pres">
      <dgm:prSet presAssocID="{D6BA620E-2158-4A45-AEC4-9FB830DB4778}" presName="root2" presStyleCnt="0"/>
      <dgm:spPr/>
    </dgm:pt>
    <dgm:pt modelId="{57C823B1-07FE-420B-B64B-3A338EA5EF31}" type="pres">
      <dgm:prSet presAssocID="{D6BA620E-2158-4A45-AEC4-9FB830DB4778}" presName="LevelTwoTextNode" presStyleLbl="node2" presStyleIdx="0" presStyleCnt="2" custScaleY="64612" custLinFactNeighborX="32368" custLinFactNeighborY="20134">
        <dgm:presLayoutVars>
          <dgm:chPref val="3"/>
        </dgm:presLayoutVars>
      </dgm:prSet>
      <dgm:spPr/>
    </dgm:pt>
    <dgm:pt modelId="{809DCEA2-FA44-4946-9BE0-D47CC3E5811C}" type="pres">
      <dgm:prSet presAssocID="{D6BA620E-2158-4A45-AEC4-9FB830DB4778}" presName="level3hierChild" presStyleCnt="0"/>
      <dgm:spPr/>
    </dgm:pt>
    <dgm:pt modelId="{F1E701FD-E086-44B0-9A55-C6509ECA89D6}" type="pres">
      <dgm:prSet presAssocID="{134E0687-C5F6-483C-8C1C-B414939883AB}" presName="conn2-1" presStyleLbl="parChTrans1D3" presStyleIdx="0" presStyleCnt="3"/>
      <dgm:spPr/>
    </dgm:pt>
    <dgm:pt modelId="{1DFC2F56-5F8A-4098-AC5D-4EF1E3752382}" type="pres">
      <dgm:prSet presAssocID="{134E0687-C5F6-483C-8C1C-B414939883AB}" presName="connTx" presStyleLbl="parChTrans1D3" presStyleIdx="0" presStyleCnt="3"/>
      <dgm:spPr/>
    </dgm:pt>
    <dgm:pt modelId="{59758CEE-0FF8-4147-97D0-0072E7697B81}" type="pres">
      <dgm:prSet presAssocID="{B8755194-5B59-4974-BCA7-2558E6A0749F}" presName="root2" presStyleCnt="0"/>
      <dgm:spPr/>
    </dgm:pt>
    <dgm:pt modelId="{8328E33D-5208-44D4-B527-D1146A3E75FB}" type="pres">
      <dgm:prSet presAssocID="{B8755194-5B59-4974-BCA7-2558E6A0749F}" presName="LevelTwoTextNode" presStyleLbl="node3" presStyleIdx="0" presStyleCnt="3" custLinFactNeighborX="857" custLinFactNeighborY="-13880">
        <dgm:presLayoutVars>
          <dgm:chPref val="3"/>
        </dgm:presLayoutVars>
      </dgm:prSet>
      <dgm:spPr/>
    </dgm:pt>
    <dgm:pt modelId="{FF6148E0-B06D-4E60-B980-559080CDAC57}" type="pres">
      <dgm:prSet presAssocID="{B8755194-5B59-4974-BCA7-2558E6A0749F}" presName="level3hierChild" presStyleCnt="0"/>
      <dgm:spPr/>
    </dgm:pt>
    <dgm:pt modelId="{00832E57-8693-4728-AD6E-C1FAC0511404}" type="pres">
      <dgm:prSet presAssocID="{9C029B8F-0B04-4F56-B282-CBB7ED417877}" presName="conn2-1" presStyleLbl="parChTrans1D3" presStyleIdx="1" presStyleCnt="3"/>
      <dgm:spPr/>
    </dgm:pt>
    <dgm:pt modelId="{02431C30-0873-4F15-9DC5-A9992C861D50}" type="pres">
      <dgm:prSet presAssocID="{9C029B8F-0B04-4F56-B282-CBB7ED417877}" presName="connTx" presStyleLbl="parChTrans1D3" presStyleIdx="1" presStyleCnt="3"/>
      <dgm:spPr/>
    </dgm:pt>
    <dgm:pt modelId="{B0069772-E6AB-4F1F-8571-92D1A7E2B301}" type="pres">
      <dgm:prSet presAssocID="{9DC09443-1433-4EA7-96E1-01457A5C1C19}" presName="root2" presStyleCnt="0"/>
      <dgm:spPr/>
    </dgm:pt>
    <dgm:pt modelId="{4B4E2308-835F-4DBA-B98E-AA5EE735872F}" type="pres">
      <dgm:prSet presAssocID="{9DC09443-1433-4EA7-96E1-01457A5C1C19}" presName="LevelTwoTextNode" presStyleLbl="node3" presStyleIdx="1" presStyleCnt="3" custLinFactNeighborX="463" custLinFactNeighborY="-196">
        <dgm:presLayoutVars>
          <dgm:chPref val="3"/>
        </dgm:presLayoutVars>
      </dgm:prSet>
      <dgm:spPr/>
    </dgm:pt>
    <dgm:pt modelId="{0F7AEAEC-7293-46DF-8441-A071A74CDCC4}" type="pres">
      <dgm:prSet presAssocID="{9DC09443-1433-4EA7-96E1-01457A5C1C19}" presName="level3hierChild" presStyleCnt="0"/>
      <dgm:spPr/>
    </dgm:pt>
    <dgm:pt modelId="{DC7E7AF3-B061-4396-898E-CEAAFE10EF14}" type="pres">
      <dgm:prSet presAssocID="{01EE45B9-E746-4CB1-8883-39FD33F62F38}" presName="conn2-1" presStyleLbl="parChTrans1D2" presStyleIdx="1" presStyleCnt="2"/>
      <dgm:spPr/>
    </dgm:pt>
    <dgm:pt modelId="{B72034A9-785B-43A7-9F95-D14BE6303867}" type="pres">
      <dgm:prSet presAssocID="{01EE45B9-E746-4CB1-8883-39FD33F62F38}" presName="connTx" presStyleLbl="parChTrans1D2" presStyleIdx="1" presStyleCnt="2"/>
      <dgm:spPr/>
    </dgm:pt>
    <dgm:pt modelId="{D8416E68-7E3F-4F96-AD90-F09E83CF82A7}" type="pres">
      <dgm:prSet presAssocID="{EF19B4DD-5EDD-4DC7-8BAD-7C751ACB3A0A}" presName="root2" presStyleCnt="0"/>
      <dgm:spPr/>
    </dgm:pt>
    <dgm:pt modelId="{CD346C44-BF2E-4D76-9D3F-DDDF51E17390}" type="pres">
      <dgm:prSet presAssocID="{EF19B4DD-5EDD-4DC7-8BAD-7C751ACB3A0A}" presName="LevelTwoTextNode" presStyleLbl="node2" presStyleIdx="1" presStyleCnt="2" custScaleY="57816" custLinFactNeighborX="32368" custLinFactNeighborY="-14383">
        <dgm:presLayoutVars>
          <dgm:chPref val="3"/>
        </dgm:presLayoutVars>
      </dgm:prSet>
      <dgm:spPr/>
    </dgm:pt>
    <dgm:pt modelId="{C079458C-991C-43DF-89ED-8C75343D6EC0}" type="pres">
      <dgm:prSet presAssocID="{EF19B4DD-5EDD-4DC7-8BAD-7C751ACB3A0A}" presName="level3hierChild" presStyleCnt="0"/>
      <dgm:spPr/>
    </dgm:pt>
    <dgm:pt modelId="{E8F30829-0FD0-4906-B33F-352E23D12424}" type="pres">
      <dgm:prSet presAssocID="{F0E30AE5-746D-4592-9057-1117B8B6DEC0}" presName="conn2-1" presStyleLbl="parChTrans1D3" presStyleIdx="2" presStyleCnt="3"/>
      <dgm:spPr/>
    </dgm:pt>
    <dgm:pt modelId="{7AB09FE5-5A25-40EA-9895-6D19FD93402B}" type="pres">
      <dgm:prSet presAssocID="{F0E30AE5-746D-4592-9057-1117B8B6DEC0}" presName="connTx" presStyleLbl="parChTrans1D3" presStyleIdx="2" presStyleCnt="3"/>
      <dgm:spPr/>
    </dgm:pt>
    <dgm:pt modelId="{961189CC-8BE2-4B83-84E4-6770616843BC}" type="pres">
      <dgm:prSet presAssocID="{4B12B07B-3BCC-4C9E-A711-581CD3923C59}" presName="root2" presStyleCnt="0"/>
      <dgm:spPr/>
    </dgm:pt>
    <dgm:pt modelId="{23F6568D-9AD1-4563-84DF-4EF7A4992B24}" type="pres">
      <dgm:prSet presAssocID="{4B12B07B-3BCC-4C9E-A711-581CD3923C59}" presName="LevelTwoTextNode" presStyleLbl="node3" presStyleIdx="2" presStyleCnt="3" custLinFactNeighborX="267" custLinFactNeighborY="35392">
        <dgm:presLayoutVars>
          <dgm:chPref val="3"/>
        </dgm:presLayoutVars>
      </dgm:prSet>
      <dgm:spPr/>
    </dgm:pt>
    <dgm:pt modelId="{A1B4A9D5-0EC3-46B1-8E16-A85EE6EE6385}" type="pres">
      <dgm:prSet presAssocID="{4B12B07B-3BCC-4C9E-A711-581CD3923C59}" presName="level3hierChild" presStyleCnt="0"/>
      <dgm:spPr/>
    </dgm:pt>
  </dgm:ptLst>
  <dgm:cxnLst>
    <dgm:cxn modelId="{08638206-EE97-4D24-9AED-706B2CA82065}" type="presOf" srcId="{134E0687-C5F6-483C-8C1C-B414939883AB}" destId="{F1E701FD-E086-44B0-9A55-C6509ECA89D6}" srcOrd="0" destOrd="0" presId="urn:microsoft.com/office/officeart/2005/8/layout/hierarchy2"/>
    <dgm:cxn modelId="{43DAA814-AE17-4ADA-A3E7-4B2C7555BC77}" srcId="{D6BA620E-2158-4A45-AEC4-9FB830DB4778}" destId="{B8755194-5B59-4974-BCA7-2558E6A0749F}" srcOrd="0" destOrd="0" parTransId="{134E0687-C5F6-483C-8C1C-B414939883AB}" sibTransId="{50382505-A66B-4F60-A2DC-17A81799018E}"/>
    <dgm:cxn modelId="{5A48BC1E-DF31-4FC3-9D19-6A51E1CA5784}" type="presOf" srcId="{F0E30AE5-746D-4592-9057-1117B8B6DEC0}" destId="{7AB09FE5-5A25-40EA-9895-6D19FD93402B}" srcOrd="1" destOrd="0" presId="urn:microsoft.com/office/officeart/2005/8/layout/hierarchy2"/>
    <dgm:cxn modelId="{B0A9C91E-23A9-4F4B-85DA-38C41726FAAB}" type="presOf" srcId="{9C029B8F-0B04-4F56-B282-CBB7ED417877}" destId="{00832E57-8693-4728-AD6E-C1FAC0511404}" srcOrd="0" destOrd="0" presId="urn:microsoft.com/office/officeart/2005/8/layout/hierarchy2"/>
    <dgm:cxn modelId="{52B94028-C6D0-4581-AC5F-4B488995E3BC}" srcId="{EF19B4DD-5EDD-4DC7-8BAD-7C751ACB3A0A}" destId="{4B12B07B-3BCC-4C9E-A711-581CD3923C59}" srcOrd="0" destOrd="0" parTransId="{F0E30AE5-746D-4592-9057-1117B8B6DEC0}" sibTransId="{A2539056-FF5D-4269-8764-E7E63E19A09D}"/>
    <dgm:cxn modelId="{79D1C32C-1F78-4D3D-ABA4-0030C76D6398}" type="presOf" srcId="{EF19B4DD-5EDD-4DC7-8BAD-7C751ACB3A0A}" destId="{CD346C44-BF2E-4D76-9D3F-DDDF51E17390}" srcOrd="0" destOrd="0" presId="urn:microsoft.com/office/officeart/2005/8/layout/hierarchy2"/>
    <dgm:cxn modelId="{E06FD730-8CBC-42BC-A702-58CDB2F35D34}" type="presOf" srcId="{134E0687-C5F6-483C-8C1C-B414939883AB}" destId="{1DFC2F56-5F8A-4098-AC5D-4EF1E3752382}" srcOrd="1" destOrd="0" presId="urn:microsoft.com/office/officeart/2005/8/layout/hierarchy2"/>
    <dgm:cxn modelId="{58AFC135-9E9F-4403-B39F-6A9060D72A7A}" type="presOf" srcId="{01EE45B9-E746-4CB1-8883-39FD33F62F38}" destId="{B72034A9-785B-43A7-9F95-D14BE6303867}" srcOrd="1" destOrd="0" presId="urn:microsoft.com/office/officeart/2005/8/layout/hierarchy2"/>
    <dgm:cxn modelId="{8A829848-42B9-45FA-B827-E39B13537CF3}" type="presOf" srcId="{B8755194-5B59-4974-BCA7-2558E6A0749F}" destId="{8328E33D-5208-44D4-B527-D1146A3E75FB}" srcOrd="0" destOrd="0" presId="urn:microsoft.com/office/officeart/2005/8/layout/hierarchy2"/>
    <dgm:cxn modelId="{9C846B69-7DB5-4F28-98B4-0A2B13BBE66A}" type="presOf" srcId="{9DC09443-1433-4EA7-96E1-01457A5C1C19}" destId="{4B4E2308-835F-4DBA-B98E-AA5EE735872F}" srcOrd="0" destOrd="0" presId="urn:microsoft.com/office/officeart/2005/8/layout/hierarchy2"/>
    <dgm:cxn modelId="{005E9C75-A54E-485D-B629-A5725B0EBE65}" type="presOf" srcId="{62F0C5A5-4985-4420-98B1-63B784837541}" destId="{AF460953-44F1-42EF-8F23-85C2D592086D}" srcOrd="0" destOrd="0" presId="urn:microsoft.com/office/officeart/2005/8/layout/hierarchy2"/>
    <dgm:cxn modelId="{C679E187-EEAC-4235-A63B-CB90AFBEE754}" type="presOf" srcId="{01EE45B9-E746-4CB1-8883-39FD33F62F38}" destId="{DC7E7AF3-B061-4396-898E-CEAAFE10EF14}" srcOrd="0" destOrd="0" presId="urn:microsoft.com/office/officeart/2005/8/layout/hierarchy2"/>
    <dgm:cxn modelId="{9E8F778D-CDFD-48F5-90DF-A1DA984C1A64}" type="presOf" srcId="{4B12B07B-3BCC-4C9E-A711-581CD3923C59}" destId="{23F6568D-9AD1-4563-84DF-4EF7A4992B24}" srcOrd="0" destOrd="0" presId="urn:microsoft.com/office/officeart/2005/8/layout/hierarchy2"/>
    <dgm:cxn modelId="{06A5BA8D-EC8A-4905-8390-7FB08424BCD3}" type="presOf" srcId="{62F0C5A5-4985-4420-98B1-63B784837541}" destId="{402C1365-7249-4046-80F7-14537C6C01D0}" srcOrd="1" destOrd="0" presId="urn:microsoft.com/office/officeart/2005/8/layout/hierarchy2"/>
    <dgm:cxn modelId="{294A509C-E9F3-4F29-95F9-80901E7EA238}" type="presOf" srcId="{768EDF46-79B9-475F-8879-2C3A584BEC8A}" destId="{8B7AABCD-7028-4875-BCB2-60202A19C153}" srcOrd="0" destOrd="0" presId="urn:microsoft.com/office/officeart/2005/8/layout/hierarchy2"/>
    <dgm:cxn modelId="{904E139D-2DE5-4FF9-A246-FFA7CB78B9AB}" srcId="{768EDF46-79B9-475F-8879-2C3A584BEC8A}" destId="{FD04903B-036F-4CE5-A857-7C6F1CC5CE24}" srcOrd="0" destOrd="0" parTransId="{34E7E3BF-16C1-4F76-BD27-18D199B18F42}" sibTransId="{06D9F108-D09A-4478-840C-052409A65504}"/>
    <dgm:cxn modelId="{AAD1AF9D-E1C0-434F-BEB6-8FF23494E8D2}" type="presOf" srcId="{D6BA620E-2158-4A45-AEC4-9FB830DB4778}" destId="{57C823B1-07FE-420B-B64B-3A338EA5EF31}" srcOrd="0" destOrd="0" presId="urn:microsoft.com/office/officeart/2005/8/layout/hierarchy2"/>
    <dgm:cxn modelId="{B36C1EA7-ABC5-42F6-B52B-CCD0D8290F2C}" type="presOf" srcId="{F0E30AE5-746D-4592-9057-1117B8B6DEC0}" destId="{E8F30829-0FD0-4906-B33F-352E23D12424}" srcOrd="0" destOrd="0" presId="urn:microsoft.com/office/officeart/2005/8/layout/hierarchy2"/>
    <dgm:cxn modelId="{89FB0CA9-56D1-4331-B4BD-56E8C551B5C3}" type="presOf" srcId="{9C029B8F-0B04-4F56-B282-CBB7ED417877}" destId="{02431C30-0873-4F15-9DC5-A9992C861D50}" srcOrd="1" destOrd="0" presId="urn:microsoft.com/office/officeart/2005/8/layout/hierarchy2"/>
    <dgm:cxn modelId="{A967D0AA-0B99-4E0D-9FED-96B0F35B3766}" srcId="{FD04903B-036F-4CE5-A857-7C6F1CC5CE24}" destId="{D6BA620E-2158-4A45-AEC4-9FB830DB4778}" srcOrd="0" destOrd="0" parTransId="{62F0C5A5-4985-4420-98B1-63B784837541}" sibTransId="{DCEEC6BF-5821-4E95-9B1F-72E8CD51D5D9}"/>
    <dgm:cxn modelId="{31FB5CB9-AC83-45E0-9899-DBA1F2A3244C}" srcId="{FD04903B-036F-4CE5-A857-7C6F1CC5CE24}" destId="{EF19B4DD-5EDD-4DC7-8BAD-7C751ACB3A0A}" srcOrd="1" destOrd="0" parTransId="{01EE45B9-E746-4CB1-8883-39FD33F62F38}" sibTransId="{A6055019-478B-4770-9430-85924F3F6BD9}"/>
    <dgm:cxn modelId="{1A3D61DC-0FA1-44D0-B560-B1AE46C9E1D0}" type="presOf" srcId="{FD04903B-036F-4CE5-A857-7C6F1CC5CE24}" destId="{B0C810DC-C816-4101-B4A1-E7E99BD565FE}" srcOrd="0" destOrd="0" presId="urn:microsoft.com/office/officeart/2005/8/layout/hierarchy2"/>
    <dgm:cxn modelId="{1548D8F5-84D0-4239-846F-E25FE581EA2F}" srcId="{D6BA620E-2158-4A45-AEC4-9FB830DB4778}" destId="{9DC09443-1433-4EA7-96E1-01457A5C1C19}" srcOrd="1" destOrd="0" parTransId="{9C029B8F-0B04-4F56-B282-CBB7ED417877}" sibTransId="{038D58BE-B9B9-4606-AFE5-096A9AAE70DB}"/>
    <dgm:cxn modelId="{3EE6C6B5-42F8-463E-9433-FCF5E3E3A673}" type="presParOf" srcId="{8B7AABCD-7028-4875-BCB2-60202A19C153}" destId="{515DBF38-D59B-4F39-86A0-A36AA04D49C2}" srcOrd="0" destOrd="0" presId="urn:microsoft.com/office/officeart/2005/8/layout/hierarchy2"/>
    <dgm:cxn modelId="{4A531E24-83EA-4D4E-9205-08146EAE1C6C}" type="presParOf" srcId="{515DBF38-D59B-4F39-86A0-A36AA04D49C2}" destId="{B0C810DC-C816-4101-B4A1-E7E99BD565FE}" srcOrd="0" destOrd="0" presId="urn:microsoft.com/office/officeart/2005/8/layout/hierarchy2"/>
    <dgm:cxn modelId="{AA2CB671-AE7B-4440-A1B6-4EEDC8A20D4F}" type="presParOf" srcId="{515DBF38-D59B-4F39-86A0-A36AA04D49C2}" destId="{1C66BE2F-89F1-456F-916B-C309BFA6D3F5}" srcOrd="1" destOrd="0" presId="urn:microsoft.com/office/officeart/2005/8/layout/hierarchy2"/>
    <dgm:cxn modelId="{974AEA13-E5BE-408B-980F-2B45453D134B}" type="presParOf" srcId="{1C66BE2F-89F1-456F-916B-C309BFA6D3F5}" destId="{AF460953-44F1-42EF-8F23-85C2D592086D}" srcOrd="0" destOrd="0" presId="urn:microsoft.com/office/officeart/2005/8/layout/hierarchy2"/>
    <dgm:cxn modelId="{F6376D28-D086-4327-96B2-C44F363D7818}" type="presParOf" srcId="{AF460953-44F1-42EF-8F23-85C2D592086D}" destId="{402C1365-7249-4046-80F7-14537C6C01D0}" srcOrd="0" destOrd="0" presId="urn:microsoft.com/office/officeart/2005/8/layout/hierarchy2"/>
    <dgm:cxn modelId="{8CDD7282-C0AD-4BF0-BFBE-CBD206CA12BC}" type="presParOf" srcId="{1C66BE2F-89F1-456F-916B-C309BFA6D3F5}" destId="{7F31FF1E-8F7E-4E9C-BF77-A6602E07A53B}" srcOrd="1" destOrd="0" presId="urn:microsoft.com/office/officeart/2005/8/layout/hierarchy2"/>
    <dgm:cxn modelId="{B4327E3C-74B8-4197-8A74-7C96AFCE7E24}" type="presParOf" srcId="{7F31FF1E-8F7E-4E9C-BF77-A6602E07A53B}" destId="{57C823B1-07FE-420B-B64B-3A338EA5EF31}" srcOrd="0" destOrd="0" presId="urn:microsoft.com/office/officeart/2005/8/layout/hierarchy2"/>
    <dgm:cxn modelId="{92A9C510-85A6-4574-A887-45A6106C5108}" type="presParOf" srcId="{7F31FF1E-8F7E-4E9C-BF77-A6602E07A53B}" destId="{809DCEA2-FA44-4946-9BE0-D47CC3E5811C}" srcOrd="1" destOrd="0" presId="urn:microsoft.com/office/officeart/2005/8/layout/hierarchy2"/>
    <dgm:cxn modelId="{20F207BB-1B20-48B9-B157-44ECB254EE24}" type="presParOf" srcId="{809DCEA2-FA44-4946-9BE0-D47CC3E5811C}" destId="{F1E701FD-E086-44B0-9A55-C6509ECA89D6}" srcOrd="0" destOrd="0" presId="urn:microsoft.com/office/officeart/2005/8/layout/hierarchy2"/>
    <dgm:cxn modelId="{B05E97AE-7849-435C-9777-0B4FB7715D80}" type="presParOf" srcId="{F1E701FD-E086-44B0-9A55-C6509ECA89D6}" destId="{1DFC2F56-5F8A-4098-AC5D-4EF1E3752382}" srcOrd="0" destOrd="0" presId="urn:microsoft.com/office/officeart/2005/8/layout/hierarchy2"/>
    <dgm:cxn modelId="{691CEA26-E770-4479-83E4-9C5AE02B581D}" type="presParOf" srcId="{809DCEA2-FA44-4946-9BE0-D47CC3E5811C}" destId="{59758CEE-0FF8-4147-97D0-0072E7697B81}" srcOrd="1" destOrd="0" presId="urn:microsoft.com/office/officeart/2005/8/layout/hierarchy2"/>
    <dgm:cxn modelId="{8C7EA7B5-76D6-4BDF-A9D0-39038C367F85}" type="presParOf" srcId="{59758CEE-0FF8-4147-97D0-0072E7697B81}" destId="{8328E33D-5208-44D4-B527-D1146A3E75FB}" srcOrd="0" destOrd="0" presId="urn:microsoft.com/office/officeart/2005/8/layout/hierarchy2"/>
    <dgm:cxn modelId="{39C4B215-22EA-4921-8E81-42F6C234CDDB}" type="presParOf" srcId="{59758CEE-0FF8-4147-97D0-0072E7697B81}" destId="{FF6148E0-B06D-4E60-B980-559080CDAC57}" srcOrd="1" destOrd="0" presId="urn:microsoft.com/office/officeart/2005/8/layout/hierarchy2"/>
    <dgm:cxn modelId="{FE3BD6E6-C6F8-473C-AE4C-80C32CC7F369}" type="presParOf" srcId="{809DCEA2-FA44-4946-9BE0-D47CC3E5811C}" destId="{00832E57-8693-4728-AD6E-C1FAC0511404}" srcOrd="2" destOrd="0" presId="urn:microsoft.com/office/officeart/2005/8/layout/hierarchy2"/>
    <dgm:cxn modelId="{B91A7A48-4038-4DDF-A8EB-99C9A06D46DB}" type="presParOf" srcId="{00832E57-8693-4728-AD6E-C1FAC0511404}" destId="{02431C30-0873-4F15-9DC5-A9992C861D50}" srcOrd="0" destOrd="0" presId="urn:microsoft.com/office/officeart/2005/8/layout/hierarchy2"/>
    <dgm:cxn modelId="{59C79DCD-D265-4179-8FC1-36D1695FFD8A}" type="presParOf" srcId="{809DCEA2-FA44-4946-9BE0-D47CC3E5811C}" destId="{B0069772-E6AB-4F1F-8571-92D1A7E2B301}" srcOrd="3" destOrd="0" presId="urn:microsoft.com/office/officeart/2005/8/layout/hierarchy2"/>
    <dgm:cxn modelId="{169DF0B7-F3E9-4ABA-922A-24A8194A0E37}" type="presParOf" srcId="{B0069772-E6AB-4F1F-8571-92D1A7E2B301}" destId="{4B4E2308-835F-4DBA-B98E-AA5EE735872F}" srcOrd="0" destOrd="0" presId="urn:microsoft.com/office/officeart/2005/8/layout/hierarchy2"/>
    <dgm:cxn modelId="{92110707-A123-4318-A831-7E1D0FD0674F}" type="presParOf" srcId="{B0069772-E6AB-4F1F-8571-92D1A7E2B301}" destId="{0F7AEAEC-7293-46DF-8441-A071A74CDCC4}" srcOrd="1" destOrd="0" presId="urn:microsoft.com/office/officeart/2005/8/layout/hierarchy2"/>
    <dgm:cxn modelId="{70F18A8C-302B-48D9-996C-F54357F6C760}" type="presParOf" srcId="{1C66BE2F-89F1-456F-916B-C309BFA6D3F5}" destId="{DC7E7AF3-B061-4396-898E-CEAAFE10EF14}" srcOrd="2" destOrd="0" presId="urn:microsoft.com/office/officeart/2005/8/layout/hierarchy2"/>
    <dgm:cxn modelId="{595EEBCF-9FEE-457F-AB93-F6A16C0D218A}" type="presParOf" srcId="{DC7E7AF3-B061-4396-898E-CEAAFE10EF14}" destId="{B72034A9-785B-43A7-9F95-D14BE6303867}" srcOrd="0" destOrd="0" presId="urn:microsoft.com/office/officeart/2005/8/layout/hierarchy2"/>
    <dgm:cxn modelId="{C51695D1-C8E5-49DE-8EE5-E20FE1A1541F}" type="presParOf" srcId="{1C66BE2F-89F1-456F-916B-C309BFA6D3F5}" destId="{D8416E68-7E3F-4F96-AD90-F09E83CF82A7}" srcOrd="3" destOrd="0" presId="urn:microsoft.com/office/officeart/2005/8/layout/hierarchy2"/>
    <dgm:cxn modelId="{03A23243-6B00-4618-8C26-42DA4E8BBB87}" type="presParOf" srcId="{D8416E68-7E3F-4F96-AD90-F09E83CF82A7}" destId="{CD346C44-BF2E-4D76-9D3F-DDDF51E17390}" srcOrd="0" destOrd="0" presId="urn:microsoft.com/office/officeart/2005/8/layout/hierarchy2"/>
    <dgm:cxn modelId="{B8C59BFF-409C-4C3E-8679-5AE1375E12E2}" type="presParOf" srcId="{D8416E68-7E3F-4F96-AD90-F09E83CF82A7}" destId="{C079458C-991C-43DF-89ED-8C75343D6EC0}" srcOrd="1" destOrd="0" presId="urn:microsoft.com/office/officeart/2005/8/layout/hierarchy2"/>
    <dgm:cxn modelId="{C0E93AA7-C921-4056-94F0-B6AE20D6C9C0}" type="presParOf" srcId="{C079458C-991C-43DF-89ED-8C75343D6EC0}" destId="{E8F30829-0FD0-4906-B33F-352E23D12424}" srcOrd="0" destOrd="0" presId="urn:microsoft.com/office/officeart/2005/8/layout/hierarchy2"/>
    <dgm:cxn modelId="{32C2357D-1E08-401A-B3FA-1ABDB86C9410}" type="presParOf" srcId="{E8F30829-0FD0-4906-B33F-352E23D12424}" destId="{7AB09FE5-5A25-40EA-9895-6D19FD93402B}" srcOrd="0" destOrd="0" presId="urn:microsoft.com/office/officeart/2005/8/layout/hierarchy2"/>
    <dgm:cxn modelId="{E81565ED-ADFF-4EE3-B235-AE8641284B09}" type="presParOf" srcId="{C079458C-991C-43DF-89ED-8C75343D6EC0}" destId="{961189CC-8BE2-4B83-84E4-6770616843BC}" srcOrd="1" destOrd="0" presId="urn:microsoft.com/office/officeart/2005/8/layout/hierarchy2"/>
    <dgm:cxn modelId="{6BF2DC66-C442-4FAE-8430-4E85415A2E9E}" type="presParOf" srcId="{961189CC-8BE2-4B83-84E4-6770616843BC}" destId="{23F6568D-9AD1-4563-84DF-4EF7A4992B24}" srcOrd="0" destOrd="0" presId="urn:microsoft.com/office/officeart/2005/8/layout/hierarchy2"/>
    <dgm:cxn modelId="{87CE5B70-39D7-4C31-B021-4B2AFFCECA4C}" type="presParOf" srcId="{961189CC-8BE2-4B83-84E4-6770616843BC}" destId="{A1B4A9D5-0EC3-46B1-8E16-A85EE6EE6385}"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635EA9-BD6A-4939-96C2-267183ACE08C}" type="doc">
      <dgm:prSet loTypeId="urn:microsoft.com/office/officeart/2005/8/layout/process1" loCatId="process" qsTypeId="urn:microsoft.com/office/officeart/2005/8/quickstyle/simple1" qsCatId="simple" csTypeId="urn:microsoft.com/office/officeart/2005/8/colors/accent1_1" csCatId="accent1" phldr="1"/>
      <dgm:spPr/>
      <dgm:t>
        <a:bodyPr/>
        <a:lstStyle/>
        <a:p>
          <a:pPr rtl="1"/>
          <a:endParaRPr lang="he-IL"/>
        </a:p>
      </dgm:t>
    </dgm:pt>
    <dgm:pt modelId="{B3782F47-A71F-45D5-9501-97EB669DFF4E}" type="parTrans" cxnId="{AAC1C25F-31CC-428C-917A-F4067E3BFC4B}">
      <dgm:prSet/>
      <dgm:spPr/>
      <dgm:t>
        <a:bodyPr/>
        <a:lstStyle/>
        <a:p>
          <a:pPr rtl="1"/>
          <a:endParaRPr lang="he-IL"/>
        </a:p>
      </dgm:t>
    </dgm:pt>
    <dgm:pt modelId="{33AE0671-2241-4F0A-B897-F57A9771D320}">
      <dgm:prSet phldrT="[טקסט]"/>
      <dgm:spPr>
        <a:xfrm>
          <a:off x="4095629" y="1219068"/>
          <a:ext cx="488028" cy="669713"/>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dgm:spPr>
      <dgm:t>
        <a:bodyPr/>
        <a:lstStyle/>
        <a:p>
          <a:pPr rtl="1"/>
          <a:r>
            <a:rPr lang="he-IL" b="1" dirty="0">
              <a:solidFill>
                <a:sysClr val="windowText" lastClr="000000">
                  <a:hueOff val="0"/>
                  <a:satOff val="0"/>
                  <a:lumOff val="0"/>
                  <a:alphaOff val="0"/>
                </a:sysClr>
              </a:solidFill>
              <a:latin typeface="Calibri"/>
              <a:ea typeface="+mn-ea"/>
              <a:cs typeface="Arial"/>
            </a:rPr>
            <a:t>צו לפתיחת הליכים</a:t>
          </a:r>
        </a:p>
        <a:p>
          <a:pPr rtl="1"/>
          <a:r>
            <a:rPr lang="he-IL" dirty="0">
              <a:solidFill>
                <a:sysClr val="windowText" lastClr="000000">
                  <a:hueOff val="0"/>
                  <a:satOff val="0"/>
                  <a:lumOff val="0"/>
                  <a:alphaOff val="0"/>
                </a:sysClr>
              </a:solidFill>
              <a:latin typeface="Calibri"/>
              <a:ea typeface="+mn-ea"/>
              <a:cs typeface="Arial"/>
            </a:rPr>
            <a:t>מינוי נאמן</a:t>
          </a:r>
        </a:p>
        <a:p>
          <a:pPr rtl="1"/>
          <a:r>
            <a:rPr lang="he-IL" dirty="0">
              <a:solidFill>
                <a:sysClr val="windowText" lastClr="000000">
                  <a:hueOff val="0"/>
                  <a:satOff val="0"/>
                  <a:lumOff val="0"/>
                  <a:alphaOff val="0"/>
                </a:sysClr>
              </a:solidFill>
              <a:latin typeface="Calibri"/>
              <a:ea typeface="+mn-ea"/>
              <a:cs typeface="Arial"/>
            </a:rPr>
            <a:t>הקפאת הליכים</a:t>
          </a:r>
        </a:p>
        <a:p>
          <a:pPr rtl="1"/>
          <a:r>
            <a:rPr lang="he-IL" dirty="0">
              <a:solidFill>
                <a:sysClr val="windowText" lastClr="000000">
                  <a:hueOff val="0"/>
                  <a:satOff val="0"/>
                  <a:lumOff val="0"/>
                  <a:alphaOff val="0"/>
                </a:sysClr>
              </a:solidFill>
              <a:latin typeface="Calibri"/>
              <a:ea typeface="+mn-ea"/>
              <a:cs typeface="Arial"/>
            </a:rPr>
            <a:t>הגבלות</a:t>
          </a:r>
        </a:p>
      </dgm:t>
    </dgm:pt>
    <dgm:pt modelId="{AE85220B-EDD5-4602-9A3C-07E802B9F2CC}" type="sibTrans" cxnId="{AAC1C25F-31CC-428C-917A-F4067E3BFC4B}">
      <dgm:prSet/>
      <dgm:spPr>
        <a:xfrm rot="10879320">
          <a:off x="3947727" y="1485525"/>
          <a:ext cx="100515" cy="121030"/>
        </a:xfrm>
        <a:prstGeom prst="rightArrow">
          <a:avLst>
            <a:gd name="adj1" fmla="val 60000"/>
            <a:gd name="adj2" fmla="val 50000"/>
          </a:avLst>
        </a:prstGeom>
        <a:solidFill>
          <a:srgbClr val="4F81BD">
            <a:tint val="60000"/>
            <a:hueOff val="0"/>
            <a:satOff val="0"/>
            <a:lumOff val="0"/>
            <a:alphaOff val="0"/>
          </a:srgbClr>
        </a:solidFill>
        <a:ln>
          <a:noFill/>
        </a:ln>
      </dgm:spPr>
      <dgm:t>
        <a:bodyPr/>
        <a:lstStyle/>
        <a:p>
          <a:pPr rtl="1"/>
          <a:endParaRPr lang="he-IL">
            <a:solidFill>
              <a:sysClr val="windowText" lastClr="000000">
                <a:hueOff val="0"/>
                <a:satOff val="0"/>
                <a:lumOff val="0"/>
                <a:alphaOff val="0"/>
              </a:sysClr>
            </a:solidFill>
            <a:latin typeface="Calibri"/>
            <a:ea typeface="+mn-ea"/>
            <a:cs typeface="Arial"/>
          </a:endParaRPr>
        </a:p>
      </dgm:t>
    </dgm:pt>
    <dgm:pt modelId="{07563104-4BA9-4500-BF91-94EDBF93F50E}" type="parTrans" cxnId="{03D8060C-0DD8-458D-90D8-2442655BC03C}">
      <dgm:prSet/>
      <dgm:spPr/>
      <dgm:t>
        <a:bodyPr/>
        <a:lstStyle/>
        <a:p>
          <a:pPr rtl="1"/>
          <a:endParaRPr lang="he-IL"/>
        </a:p>
      </dgm:t>
    </dgm:pt>
    <dgm:pt modelId="{15059A42-08CD-457F-B815-BEE6A2C282F1}">
      <dgm:prSet phldrT="[טקסט]"/>
      <dgm:spPr>
        <a:xfrm>
          <a:off x="3418000" y="951575"/>
          <a:ext cx="488028" cy="1173424"/>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dgm:spPr>
      <dgm:t>
        <a:bodyPr/>
        <a:lstStyle/>
        <a:p>
          <a:pPr rtl="1"/>
          <a:r>
            <a:rPr lang="he-IL" b="1" dirty="0">
              <a:solidFill>
                <a:sysClr val="windowText" lastClr="000000">
                  <a:hueOff val="0"/>
                  <a:satOff val="0"/>
                  <a:lumOff val="0"/>
                  <a:alphaOff val="0"/>
                </a:sysClr>
              </a:solidFill>
              <a:latin typeface="Calibri"/>
              <a:ea typeface="+mn-ea"/>
              <a:cs typeface="Arial"/>
            </a:rPr>
            <a:t>תקופת הביניים</a:t>
          </a:r>
        </a:p>
        <a:p>
          <a:pPr rtl="1"/>
          <a:r>
            <a:rPr lang="he-IL" dirty="0">
              <a:solidFill>
                <a:sysClr val="windowText" lastClr="000000">
                  <a:hueOff val="0"/>
                  <a:satOff val="0"/>
                  <a:lumOff val="0"/>
                  <a:alphaOff val="0"/>
                </a:sysClr>
              </a:solidFill>
              <a:latin typeface="Calibri"/>
              <a:ea typeface="+mn-ea"/>
              <a:cs typeface="Arial"/>
            </a:rPr>
            <a:t>חקירה</a:t>
          </a:r>
        </a:p>
        <a:p>
          <a:pPr rtl="1"/>
          <a:r>
            <a:rPr lang="he-IL" dirty="0">
              <a:solidFill>
                <a:sysClr val="windowText" lastClr="000000">
                  <a:hueOff val="0"/>
                  <a:satOff val="0"/>
                  <a:lumOff val="0"/>
                  <a:alphaOff val="0"/>
                </a:sysClr>
              </a:solidFill>
              <a:latin typeface="Calibri"/>
              <a:ea typeface="+mn-ea"/>
              <a:cs typeface="Arial"/>
            </a:rPr>
            <a:t>הערכת שווי נכסים</a:t>
          </a:r>
        </a:p>
        <a:p>
          <a:pPr rtl="1"/>
          <a:r>
            <a:rPr lang="he-IL" dirty="0">
              <a:solidFill>
                <a:sysClr val="windowText" lastClr="000000">
                  <a:hueOff val="0"/>
                  <a:satOff val="0"/>
                  <a:lumOff val="0"/>
                  <a:alphaOff val="0"/>
                </a:sysClr>
              </a:solidFill>
              <a:latin typeface="Calibri"/>
              <a:ea typeface="+mn-ea"/>
              <a:cs typeface="Arial"/>
            </a:rPr>
            <a:t>בסוף: דוח ממצאי הבדיקה</a:t>
          </a:r>
        </a:p>
      </dgm:t>
    </dgm:pt>
    <dgm:pt modelId="{89B8FDE2-E042-43F6-A215-1D7593DEB8AD}" type="sibTrans" cxnId="{03D8060C-0DD8-458D-90D8-2442655BC03C}">
      <dgm:prSet/>
      <dgm:spPr>
        <a:xfrm rot="10800000">
          <a:off x="3265735" y="1477772"/>
          <a:ext cx="103461" cy="121030"/>
        </a:xfrm>
        <a:prstGeom prst="rightArrow">
          <a:avLst>
            <a:gd name="adj1" fmla="val 60000"/>
            <a:gd name="adj2" fmla="val 50000"/>
          </a:avLst>
        </a:prstGeom>
        <a:solidFill>
          <a:srgbClr val="4F81BD">
            <a:tint val="60000"/>
            <a:hueOff val="0"/>
            <a:satOff val="0"/>
            <a:lumOff val="0"/>
            <a:alphaOff val="0"/>
          </a:srgbClr>
        </a:solidFill>
        <a:ln>
          <a:noFill/>
        </a:ln>
      </dgm:spPr>
      <dgm:t>
        <a:bodyPr/>
        <a:lstStyle/>
        <a:p>
          <a:pPr rtl="1"/>
          <a:endParaRPr lang="he-IL">
            <a:solidFill>
              <a:sysClr val="windowText" lastClr="000000">
                <a:hueOff val="0"/>
                <a:satOff val="0"/>
                <a:lumOff val="0"/>
                <a:alphaOff val="0"/>
              </a:sysClr>
            </a:solidFill>
            <a:latin typeface="Calibri"/>
            <a:ea typeface="+mn-ea"/>
            <a:cs typeface="Arial"/>
          </a:endParaRPr>
        </a:p>
      </dgm:t>
    </dgm:pt>
    <dgm:pt modelId="{D3806084-78EF-4482-8E7B-94C5D274CC22}" type="parTrans" cxnId="{E37CBF88-22DD-4C26-A400-530C1EF942BC}">
      <dgm:prSet/>
      <dgm:spPr/>
      <dgm:t>
        <a:bodyPr/>
        <a:lstStyle/>
        <a:p>
          <a:pPr rtl="1"/>
          <a:endParaRPr lang="he-IL"/>
        </a:p>
      </dgm:t>
    </dgm:pt>
    <dgm:pt modelId="{6E8E162E-8363-4927-B5DE-0146E006EA1E}">
      <dgm:prSet/>
      <dgm:spPr>
        <a:xfrm>
          <a:off x="2734760" y="1203430"/>
          <a:ext cx="488028" cy="669713"/>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dgm:spPr>
      <dgm:t>
        <a:bodyPr/>
        <a:lstStyle/>
        <a:p>
          <a:pPr rtl="1"/>
          <a:r>
            <a:rPr lang="he-IL" b="1" dirty="0">
              <a:solidFill>
                <a:sysClr val="windowText" lastClr="000000">
                  <a:hueOff val="0"/>
                  <a:satOff val="0"/>
                  <a:lumOff val="0"/>
                  <a:alphaOff val="0"/>
                </a:sysClr>
              </a:solidFill>
              <a:latin typeface="Calibri"/>
              <a:ea typeface="+mn-ea"/>
              <a:cs typeface="Arial"/>
            </a:rPr>
            <a:t>הממונה מגיש הצעה לתוכנית שיקום</a:t>
          </a:r>
        </a:p>
        <a:p>
          <a:pPr rtl="1"/>
          <a:r>
            <a:rPr lang="he-IL" b="1" dirty="0">
              <a:solidFill>
                <a:sysClr val="windowText" lastClr="000000">
                  <a:hueOff val="0"/>
                  <a:satOff val="0"/>
                  <a:lumOff val="0"/>
                  <a:alphaOff val="0"/>
                </a:sysClr>
              </a:solidFill>
              <a:latin typeface="Calibri"/>
              <a:ea typeface="+mn-ea"/>
              <a:cs typeface="Arial"/>
            </a:rPr>
            <a:t>ומתקיים דיון בצו לשיקום כלכלי</a:t>
          </a:r>
        </a:p>
        <a:p>
          <a:pPr rtl="1"/>
          <a:r>
            <a:rPr lang="he-IL" dirty="0">
              <a:solidFill>
                <a:sysClr val="windowText" lastClr="000000">
                  <a:hueOff val="0"/>
                  <a:satOff val="0"/>
                  <a:lumOff val="0"/>
                  <a:alphaOff val="0"/>
                </a:sysClr>
              </a:solidFill>
              <a:latin typeface="Calibri"/>
              <a:ea typeface="+mn-ea"/>
              <a:cs typeface="Arial"/>
            </a:rPr>
            <a:t>דיון ומתן צו לשיקום כלכלי (דומה ל"הפטר מותנה") </a:t>
          </a:r>
        </a:p>
        <a:p>
          <a:pPr rtl="1"/>
          <a:r>
            <a:rPr lang="he-IL" dirty="0">
              <a:solidFill>
                <a:sysClr val="windowText" lastClr="000000">
                  <a:hueOff val="0"/>
                  <a:satOff val="0"/>
                  <a:lumOff val="0"/>
                  <a:alphaOff val="0"/>
                </a:sysClr>
              </a:solidFill>
              <a:latin typeface="Calibri"/>
              <a:ea typeface="+mn-ea"/>
              <a:cs typeface="Arial"/>
            </a:rPr>
            <a:t>גידור החובות בהתאם לקופת נכסיי הנשייה</a:t>
          </a:r>
        </a:p>
      </dgm:t>
    </dgm:pt>
    <dgm:pt modelId="{4564E78F-04C1-4DE5-A70C-66C436548D48}" type="sibTrans" cxnId="{E37CBF88-22DD-4C26-A400-530C1EF942BC}">
      <dgm:prSet/>
      <dgm:spPr>
        <a:xfrm rot="8510507">
          <a:off x="2560694" y="1751294"/>
          <a:ext cx="139945" cy="121030"/>
        </a:xfrm>
        <a:prstGeom prst="rightArrow">
          <a:avLst>
            <a:gd name="adj1" fmla="val 60000"/>
            <a:gd name="adj2" fmla="val 50000"/>
          </a:avLst>
        </a:prstGeom>
        <a:solidFill>
          <a:srgbClr val="4F81BD">
            <a:tint val="60000"/>
            <a:hueOff val="0"/>
            <a:satOff val="0"/>
            <a:lumOff val="0"/>
            <a:alphaOff val="0"/>
          </a:srgbClr>
        </a:solidFill>
        <a:ln>
          <a:noFill/>
        </a:ln>
      </dgm:spPr>
      <dgm:t>
        <a:bodyPr/>
        <a:lstStyle/>
        <a:p>
          <a:pPr rtl="1"/>
          <a:endParaRPr lang="he-IL">
            <a:solidFill>
              <a:sysClr val="windowText" lastClr="000000">
                <a:hueOff val="0"/>
                <a:satOff val="0"/>
                <a:lumOff val="0"/>
                <a:alphaOff val="0"/>
              </a:sysClr>
            </a:solidFill>
            <a:latin typeface="Calibri"/>
            <a:ea typeface="+mn-ea"/>
            <a:cs typeface="Arial"/>
          </a:endParaRPr>
        </a:p>
      </dgm:t>
    </dgm:pt>
    <dgm:pt modelId="{0A977C9B-63B2-4651-826B-5DC2E3775F54}" type="pres">
      <dgm:prSet presAssocID="{E1635EA9-BD6A-4939-96C2-267183ACE08C}" presName="Name0" presStyleCnt="0">
        <dgm:presLayoutVars>
          <dgm:dir val="rev"/>
          <dgm:resizeHandles val="exact"/>
        </dgm:presLayoutVars>
      </dgm:prSet>
      <dgm:spPr/>
    </dgm:pt>
    <dgm:pt modelId="{EB4819AA-2593-462E-9AAB-28D97FEE1777}" type="pres">
      <dgm:prSet presAssocID="{33AE0671-2241-4F0A-B897-F57A9771D320}" presName="node" presStyleLbl="node1" presStyleIdx="0" presStyleCnt="3" custScaleX="46619" custScaleY="73609" custLinFactNeighborX="-20263" custLinFactNeighborY="5004">
        <dgm:presLayoutVars>
          <dgm:bulletEnabled val="1"/>
        </dgm:presLayoutVars>
      </dgm:prSet>
      <dgm:spPr/>
    </dgm:pt>
    <dgm:pt modelId="{91543543-A030-47F2-8F1B-7091724A627F}" type="pres">
      <dgm:prSet presAssocID="{AE85220B-EDD5-4602-9A3C-07E802B9F2CC}" presName="sibTrans" presStyleLbl="sibTrans2D1" presStyleIdx="0" presStyleCnt="2" custAng="192054" custScaleX="134700" custScaleY="41150" custLinFactNeighborY="-5878"/>
      <dgm:spPr/>
    </dgm:pt>
    <dgm:pt modelId="{B52CBC07-593E-4AD9-9610-FE1ADD836D0D}" type="pres">
      <dgm:prSet presAssocID="{AE85220B-EDD5-4602-9A3C-07E802B9F2CC}" presName="connectorText" presStyleLbl="sibTrans2D1" presStyleIdx="0" presStyleCnt="2"/>
      <dgm:spPr/>
    </dgm:pt>
    <dgm:pt modelId="{67E6A496-7CEE-4B3E-8D2B-964233A5C538}" type="pres">
      <dgm:prSet presAssocID="{15059A42-08CD-457F-B815-BEE6A2C282F1}" presName="node" presStyleLbl="node1" presStyleIdx="1" presStyleCnt="3" custScaleX="27551" custScaleY="70728" custLinFactNeighborX="72202" custLinFactNeighborY="6947">
        <dgm:presLayoutVars>
          <dgm:bulletEnabled val="1"/>
        </dgm:presLayoutVars>
      </dgm:prSet>
      <dgm:spPr/>
    </dgm:pt>
    <dgm:pt modelId="{60825BA1-511F-4C05-8A26-5941D6CFF0CE}" type="pres">
      <dgm:prSet presAssocID="{89B8FDE2-E042-43F6-A215-1D7593DEB8AD}" presName="sibTrans" presStyleLbl="sibTrans2D1" presStyleIdx="1" presStyleCnt="2" custAng="123425" custScaleX="118861" custScaleY="27205" custLinFactNeighborX="3923" custLinFactNeighborY="-10717"/>
      <dgm:spPr/>
    </dgm:pt>
    <dgm:pt modelId="{A46D6091-FFA3-4C34-92B3-76FAA2512BFB}" type="pres">
      <dgm:prSet presAssocID="{89B8FDE2-E042-43F6-A215-1D7593DEB8AD}" presName="connectorText" presStyleLbl="sibTrans2D1" presStyleIdx="1" presStyleCnt="2"/>
      <dgm:spPr/>
    </dgm:pt>
    <dgm:pt modelId="{8113652D-DB74-400A-B118-EC5A6CCC018E}" type="pres">
      <dgm:prSet presAssocID="{6E8E162E-8363-4927-B5DE-0146E006EA1E}" presName="node" presStyleLbl="node1" presStyleIdx="2" presStyleCnt="3" custScaleX="47764" custScaleY="78364" custLinFactX="9142" custLinFactNeighborX="100000" custLinFactNeighborY="10330">
        <dgm:presLayoutVars>
          <dgm:bulletEnabled val="1"/>
        </dgm:presLayoutVars>
      </dgm:prSet>
      <dgm:spPr/>
    </dgm:pt>
  </dgm:ptLst>
  <dgm:cxnLst>
    <dgm:cxn modelId="{03D8060C-0DD8-458D-90D8-2442655BC03C}" srcId="{E1635EA9-BD6A-4939-96C2-267183ACE08C}" destId="{15059A42-08CD-457F-B815-BEE6A2C282F1}" srcOrd="1" destOrd="0" parTransId="{07563104-4BA9-4500-BF91-94EDBF93F50E}" sibTransId="{89B8FDE2-E042-43F6-A215-1D7593DEB8AD}"/>
    <dgm:cxn modelId="{AAC1C25F-31CC-428C-917A-F4067E3BFC4B}" srcId="{E1635EA9-BD6A-4939-96C2-267183ACE08C}" destId="{33AE0671-2241-4F0A-B897-F57A9771D320}" srcOrd="0" destOrd="0" parTransId="{B3782F47-A71F-45D5-9501-97EB669DFF4E}" sibTransId="{AE85220B-EDD5-4602-9A3C-07E802B9F2CC}"/>
    <dgm:cxn modelId="{687A686B-E9D4-4C7E-A28C-E1FD7E001054}" type="presOf" srcId="{89B8FDE2-E042-43F6-A215-1D7593DEB8AD}" destId="{60825BA1-511F-4C05-8A26-5941D6CFF0CE}" srcOrd="0" destOrd="0" presId="urn:microsoft.com/office/officeart/2005/8/layout/process1"/>
    <dgm:cxn modelId="{9175594F-5020-49E3-8B93-5232D60DCAC4}" type="presOf" srcId="{6E8E162E-8363-4927-B5DE-0146E006EA1E}" destId="{8113652D-DB74-400A-B118-EC5A6CCC018E}" srcOrd="0" destOrd="0" presId="urn:microsoft.com/office/officeart/2005/8/layout/process1"/>
    <dgm:cxn modelId="{71662770-3A92-454A-A0CD-5810BA31C25A}" type="presOf" srcId="{33AE0671-2241-4F0A-B897-F57A9771D320}" destId="{EB4819AA-2593-462E-9AAB-28D97FEE1777}" srcOrd="0" destOrd="0" presId="urn:microsoft.com/office/officeart/2005/8/layout/process1"/>
    <dgm:cxn modelId="{3F26B659-360C-46E5-A0E3-F3B03AB5198C}" type="presOf" srcId="{15059A42-08CD-457F-B815-BEE6A2C282F1}" destId="{67E6A496-7CEE-4B3E-8D2B-964233A5C538}" srcOrd="0" destOrd="0" presId="urn:microsoft.com/office/officeart/2005/8/layout/process1"/>
    <dgm:cxn modelId="{E37CBF88-22DD-4C26-A400-530C1EF942BC}" srcId="{E1635EA9-BD6A-4939-96C2-267183ACE08C}" destId="{6E8E162E-8363-4927-B5DE-0146E006EA1E}" srcOrd="2" destOrd="0" parTransId="{D3806084-78EF-4482-8E7B-94C5D274CC22}" sibTransId="{4564E78F-04C1-4DE5-A70C-66C436548D48}"/>
    <dgm:cxn modelId="{B006D1A5-3337-4070-B80A-8C6F513A10A2}" type="presOf" srcId="{AE85220B-EDD5-4602-9A3C-07E802B9F2CC}" destId="{B52CBC07-593E-4AD9-9610-FE1ADD836D0D}" srcOrd="1" destOrd="0" presId="urn:microsoft.com/office/officeart/2005/8/layout/process1"/>
    <dgm:cxn modelId="{FC1F19B1-B335-44A9-943B-1C964633D641}" type="presOf" srcId="{E1635EA9-BD6A-4939-96C2-267183ACE08C}" destId="{0A977C9B-63B2-4651-826B-5DC2E3775F54}" srcOrd="0" destOrd="0" presId="urn:microsoft.com/office/officeart/2005/8/layout/process1"/>
    <dgm:cxn modelId="{B579E1CE-CE8C-4E80-941D-F3576AE73350}" type="presOf" srcId="{AE85220B-EDD5-4602-9A3C-07E802B9F2CC}" destId="{91543543-A030-47F2-8F1B-7091724A627F}" srcOrd="0" destOrd="0" presId="urn:microsoft.com/office/officeart/2005/8/layout/process1"/>
    <dgm:cxn modelId="{7F5142FC-6638-4825-81AC-B94695BB3805}" type="presOf" srcId="{89B8FDE2-E042-43F6-A215-1D7593DEB8AD}" destId="{A46D6091-FFA3-4C34-92B3-76FAA2512BFB}" srcOrd="1" destOrd="0" presId="urn:microsoft.com/office/officeart/2005/8/layout/process1"/>
    <dgm:cxn modelId="{C2357C01-76B8-41B8-96D4-A9917FEEA3E4}" type="presParOf" srcId="{0A977C9B-63B2-4651-826B-5DC2E3775F54}" destId="{EB4819AA-2593-462E-9AAB-28D97FEE1777}" srcOrd="0" destOrd="0" presId="urn:microsoft.com/office/officeart/2005/8/layout/process1"/>
    <dgm:cxn modelId="{4B6978F3-FA6D-4E7C-8599-A35A8034D3E4}" type="presParOf" srcId="{0A977C9B-63B2-4651-826B-5DC2E3775F54}" destId="{91543543-A030-47F2-8F1B-7091724A627F}" srcOrd="1" destOrd="0" presId="urn:microsoft.com/office/officeart/2005/8/layout/process1"/>
    <dgm:cxn modelId="{C300627F-2530-4030-9EFB-E85316C019A5}" type="presParOf" srcId="{91543543-A030-47F2-8F1B-7091724A627F}" destId="{B52CBC07-593E-4AD9-9610-FE1ADD836D0D}" srcOrd="0" destOrd="0" presId="urn:microsoft.com/office/officeart/2005/8/layout/process1"/>
    <dgm:cxn modelId="{01A4FEAF-15C0-49FA-A546-A81B535F287E}" type="presParOf" srcId="{0A977C9B-63B2-4651-826B-5DC2E3775F54}" destId="{67E6A496-7CEE-4B3E-8D2B-964233A5C538}" srcOrd="2" destOrd="0" presId="urn:microsoft.com/office/officeart/2005/8/layout/process1"/>
    <dgm:cxn modelId="{77907004-EAF9-42FD-928D-36AB4F9A1BD0}" type="presParOf" srcId="{0A977C9B-63B2-4651-826B-5DC2E3775F54}" destId="{60825BA1-511F-4C05-8A26-5941D6CFF0CE}" srcOrd="3" destOrd="0" presId="urn:microsoft.com/office/officeart/2005/8/layout/process1"/>
    <dgm:cxn modelId="{1A596AE3-9313-4C46-B2A2-9CDAAFC4E6A9}" type="presParOf" srcId="{60825BA1-511F-4C05-8A26-5941D6CFF0CE}" destId="{A46D6091-FFA3-4C34-92B3-76FAA2512BFB}" srcOrd="0" destOrd="0" presId="urn:microsoft.com/office/officeart/2005/8/layout/process1"/>
    <dgm:cxn modelId="{252BAE99-BF23-480A-9708-790EA745F746}" type="presParOf" srcId="{0A977C9B-63B2-4651-826B-5DC2E3775F54}" destId="{8113652D-DB74-400A-B118-EC5A6CCC018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635EA9-BD6A-4939-96C2-267183ACE08C}" type="doc">
      <dgm:prSet loTypeId="urn:microsoft.com/office/officeart/2005/8/layout/process1" loCatId="process" qsTypeId="urn:microsoft.com/office/officeart/2005/8/quickstyle/simple1" qsCatId="simple" csTypeId="urn:microsoft.com/office/officeart/2005/8/colors/accent1_1" csCatId="accent1" phldr="1"/>
      <dgm:spPr/>
      <dgm:t>
        <a:bodyPr/>
        <a:lstStyle/>
        <a:p>
          <a:pPr rtl="1"/>
          <a:endParaRPr lang="he-IL"/>
        </a:p>
      </dgm:t>
    </dgm:pt>
    <dgm:pt modelId="{70F4D209-5661-4586-A7BF-739DCD7EBE64}" type="parTrans" cxnId="{7C190609-BB2F-4C2E-813B-1FBDEFD1DDD0}">
      <dgm:prSet/>
      <dgm:spPr/>
      <dgm:t>
        <a:bodyPr/>
        <a:lstStyle/>
        <a:p>
          <a:pPr rtl="1"/>
          <a:endParaRPr lang="he-IL"/>
        </a:p>
      </dgm:t>
    </dgm:pt>
    <dgm:pt modelId="{258C9151-CADF-4377-9DAC-56FF0EF19CE7}">
      <dgm:prSet phldrT="[טקסט]"/>
      <dgm:spPr>
        <a:xfrm>
          <a:off x="4784479" y="1203430"/>
          <a:ext cx="488028" cy="669713"/>
        </a:xfrm>
        <a:solidFill>
          <a:schemeClr val="bg1"/>
        </a:solidFill>
        <a:ln w="25400" cap="flat" cmpd="sng" algn="ctr">
          <a:solidFill>
            <a:schemeClr val="accent6"/>
          </a:solidFill>
          <a:prstDash val="solid"/>
        </a:ln>
      </dgm:spPr>
      <dgm:t>
        <a:bodyPr/>
        <a:lstStyle/>
        <a:p>
          <a:pPr algn="ctr" rtl="1"/>
          <a:r>
            <a:rPr lang="he-IL" b="1" dirty="0">
              <a:solidFill>
                <a:sysClr val="windowText" lastClr="000000">
                  <a:hueOff val="0"/>
                  <a:satOff val="0"/>
                  <a:lumOff val="0"/>
                  <a:alphaOff val="0"/>
                </a:sysClr>
              </a:solidFill>
              <a:latin typeface="Calibri"/>
              <a:ea typeface="+mn-ea"/>
              <a:cs typeface="Arial"/>
            </a:rPr>
            <a:t>בקשת חייב לפתיחת הליכים</a:t>
          </a:r>
        </a:p>
        <a:p>
          <a:pPr algn="ctr" rtl="1"/>
          <a:r>
            <a:rPr lang="he-IL" dirty="0">
              <a:solidFill>
                <a:sysClr val="windowText" lastClr="000000">
                  <a:hueOff val="0"/>
                  <a:satOff val="0"/>
                  <a:lumOff val="0"/>
                  <a:alphaOff val="0"/>
                </a:sysClr>
              </a:solidFill>
              <a:latin typeface="Calibri"/>
              <a:ea typeface="+mn-ea"/>
              <a:cs typeface="Arial"/>
            </a:rPr>
            <a:t>הגשת הודעה על חוסר יכולת לשלם בתיק קיים</a:t>
          </a:r>
        </a:p>
        <a:p>
          <a:pPr algn="ctr" rtl="1"/>
          <a:endParaRPr lang="he-IL" dirty="0">
            <a:solidFill>
              <a:sysClr val="windowText" lastClr="000000">
                <a:hueOff val="0"/>
                <a:satOff val="0"/>
                <a:lumOff val="0"/>
                <a:alphaOff val="0"/>
              </a:sysClr>
            </a:solidFill>
            <a:latin typeface="Calibri"/>
            <a:ea typeface="+mn-ea"/>
            <a:cs typeface="Arial"/>
          </a:endParaRPr>
        </a:p>
        <a:p>
          <a:pPr algn="ctr" rtl="1"/>
          <a:r>
            <a:rPr lang="he-IL" dirty="0">
              <a:solidFill>
                <a:sysClr val="windowText" lastClr="000000">
                  <a:hueOff val="0"/>
                  <a:satOff val="0"/>
                  <a:lumOff val="0"/>
                  <a:alphaOff val="0"/>
                </a:sysClr>
              </a:solidFill>
              <a:latin typeface="Calibri"/>
              <a:ea typeface="+mn-ea"/>
              <a:cs typeface="Arial"/>
            </a:rPr>
            <a:t>או הגשת בקשת חייב לפתיחת הליכים, חובות מעל 50,000 ש"ח</a:t>
          </a:r>
        </a:p>
      </dgm:t>
    </dgm:pt>
    <dgm:pt modelId="{9DC3CD83-3EDC-4C13-BAEE-58744E89EA75}" type="sibTrans" cxnId="{7C190609-BB2F-4C2E-813B-1FBDEFD1DDD0}">
      <dgm:prSet/>
      <dgm:spPr>
        <a:xfrm rot="10721972">
          <a:off x="4627824" y="1485659"/>
          <a:ext cx="106462" cy="121030"/>
        </a:xfrm>
        <a:solidFill>
          <a:srgbClr val="4F81BD">
            <a:tint val="60000"/>
            <a:hueOff val="0"/>
            <a:satOff val="0"/>
            <a:lumOff val="0"/>
            <a:alphaOff val="0"/>
          </a:srgbClr>
        </a:solidFill>
        <a:ln>
          <a:noFill/>
        </a:ln>
      </dgm:spPr>
      <dgm:t>
        <a:bodyPr/>
        <a:lstStyle/>
        <a:p>
          <a:pPr rtl="1"/>
          <a:endParaRPr lang="he-IL">
            <a:solidFill>
              <a:sysClr val="windowText" lastClr="000000">
                <a:hueOff val="0"/>
                <a:satOff val="0"/>
                <a:lumOff val="0"/>
                <a:alphaOff val="0"/>
              </a:sysClr>
            </a:solidFill>
            <a:latin typeface="Calibri"/>
            <a:ea typeface="+mn-ea"/>
            <a:cs typeface="Arial"/>
          </a:endParaRPr>
        </a:p>
      </dgm:t>
    </dgm:pt>
    <dgm:pt modelId="{B3782F47-A71F-45D5-9501-97EB669DFF4E}" type="parTrans" cxnId="{AAC1C25F-31CC-428C-917A-F4067E3BFC4B}">
      <dgm:prSet/>
      <dgm:spPr/>
      <dgm:t>
        <a:bodyPr/>
        <a:lstStyle/>
        <a:p>
          <a:pPr rtl="1"/>
          <a:endParaRPr lang="he-IL"/>
        </a:p>
      </dgm:t>
    </dgm:pt>
    <dgm:pt modelId="{33AE0671-2241-4F0A-B897-F57A9771D320}">
      <dgm:prSet phldrT="[טקסט]" custT="1"/>
      <dgm:spPr>
        <a:xfrm>
          <a:off x="4095629" y="1219068"/>
          <a:ext cx="488028" cy="669713"/>
        </a:xfr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dgm:spPr>
      <dgm:t>
        <a:bodyPr/>
        <a:lstStyle/>
        <a:p>
          <a:pPr rtl="1"/>
          <a:r>
            <a:rPr lang="he-IL" sz="1400" b="1" dirty="0">
              <a:solidFill>
                <a:sysClr val="windowText" lastClr="000000">
                  <a:hueOff val="0"/>
                  <a:satOff val="0"/>
                  <a:lumOff val="0"/>
                  <a:alphaOff val="0"/>
                </a:sysClr>
              </a:solidFill>
              <a:latin typeface="Calibri"/>
              <a:ea typeface="+mn-ea"/>
              <a:cs typeface="Arial"/>
            </a:rPr>
            <a:t>ישיבה לגיבוש הסדר תשלומים</a:t>
          </a:r>
        </a:p>
        <a:p>
          <a:pPr rtl="1"/>
          <a:endParaRPr lang="he-IL" sz="1400" b="0" dirty="0">
            <a:solidFill>
              <a:sysClr val="windowText" lastClr="000000">
                <a:hueOff val="0"/>
                <a:satOff val="0"/>
                <a:lumOff val="0"/>
                <a:alphaOff val="0"/>
              </a:sysClr>
            </a:solidFill>
            <a:latin typeface="Calibri"/>
            <a:ea typeface="+mn-ea"/>
            <a:cs typeface="Arial"/>
          </a:endParaRPr>
        </a:p>
        <a:p>
          <a:pPr rtl="1"/>
          <a:r>
            <a:rPr lang="he-IL" sz="1400" b="0" dirty="0">
              <a:solidFill>
                <a:sysClr val="windowText" lastClr="000000">
                  <a:hueOff val="0"/>
                  <a:satOff val="0"/>
                  <a:lumOff val="0"/>
                  <a:alphaOff val="0"/>
                </a:sysClr>
              </a:solidFill>
              <a:latin typeface="Calibri"/>
              <a:ea typeface="+mn-ea"/>
              <a:cs typeface="Arial"/>
            </a:rPr>
            <a:t>החלטה על ישיבה לגיבוש הסדר תשלומים אשר תתקיים בתוך 30 יום נוספים</a:t>
          </a:r>
        </a:p>
      </dgm:t>
    </dgm:pt>
    <dgm:pt modelId="{AE85220B-EDD5-4602-9A3C-07E802B9F2CC}" type="sibTrans" cxnId="{AAC1C25F-31CC-428C-917A-F4067E3BFC4B}">
      <dgm:prSet/>
      <dgm:spPr>
        <a:xfrm rot="10879320">
          <a:off x="3947727" y="1485525"/>
          <a:ext cx="100515" cy="121030"/>
        </a:xfrm>
        <a:solidFill>
          <a:srgbClr val="4F81BD">
            <a:tint val="60000"/>
            <a:hueOff val="0"/>
            <a:satOff val="0"/>
            <a:lumOff val="0"/>
            <a:alphaOff val="0"/>
          </a:srgbClr>
        </a:solidFill>
        <a:ln>
          <a:noFill/>
        </a:ln>
      </dgm:spPr>
      <dgm:t>
        <a:bodyPr/>
        <a:lstStyle/>
        <a:p>
          <a:pPr rtl="1"/>
          <a:endParaRPr lang="he-IL">
            <a:solidFill>
              <a:sysClr val="windowText" lastClr="000000">
                <a:hueOff val="0"/>
                <a:satOff val="0"/>
                <a:lumOff val="0"/>
                <a:alphaOff val="0"/>
              </a:sysClr>
            </a:solidFill>
            <a:latin typeface="Calibri"/>
            <a:ea typeface="+mn-ea"/>
            <a:cs typeface="Arial"/>
          </a:endParaRPr>
        </a:p>
      </dgm:t>
    </dgm:pt>
    <dgm:pt modelId="{07563104-4BA9-4500-BF91-94EDBF93F50E}" type="parTrans" cxnId="{03D8060C-0DD8-458D-90D8-2442655BC03C}">
      <dgm:prSet/>
      <dgm:spPr/>
      <dgm:t>
        <a:bodyPr/>
        <a:lstStyle/>
        <a:p>
          <a:pPr rtl="1"/>
          <a:endParaRPr lang="he-IL"/>
        </a:p>
      </dgm:t>
    </dgm:pt>
    <dgm:pt modelId="{15059A42-08CD-457F-B815-BEE6A2C282F1}">
      <dgm:prSet phldrT="[טקסט]"/>
      <dgm:spPr>
        <a:xfrm>
          <a:off x="3418000" y="951575"/>
          <a:ext cx="488028" cy="1173424"/>
        </a:xfr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dgm:spPr>
      <dgm:t>
        <a:bodyPr/>
        <a:lstStyle/>
        <a:p>
          <a:pPr rtl="1"/>
          <a:r>
            <a:rPr lang="he-IL" b="1" dirty="0">
              <a:solidFill>
                <a:sysClr val="windowText" lastClr="000000">
                  <a:hueOff val="0"/>
                  <a:satOff val="0"/>
                  <a:lumOff val="0"/>
                  <a:alphaOff val="0"/>
                </a:sysClr>
              </a:solidFill>
              <a:latin typeface="Calibri"/>
              <a:ea typeface="+mn-ea"/>
              <a:cs typeface="Arial"/>
            </a:rPr>
            <a:t>מתן צו לפתיחת הליכים</a:t>
          </a:r>
        </a:p>
      </dgm:t>
    </dgm:pt>
    <dgm:pt modelId="{89B8FDE2-E042-43F6-A215-1D7593DEB8AD}" type="sibTrans" cxnId="{03D8060C-0DD8-458D-90D8-2442655BC03C}">
      <dgm:prSet/>
      <dgm:spPr>
        <a:xfrm rot="10800000">
          <a:off x="3265735" y="1477772"/>
          <a:ext cx="103461" cy="121030"/>
        </a:xfrm>
        <a:solidFill>
          <a:srgbClr val="4F81BD">
            <a:tint val="60000"/>
            <a:hueOff val="0"/>
            <a:satOff val="0"/>
            <a:lumOff val="0"/>
            <a:alphaOff val="0"/>
          </a:srgbClr>
        </a:solidFill>
        <a:ln>
          <a:noFill/>
        </a:ln>
      </dgm:spPr>
      <dgm:t>
        <a:bodyPr/>
        <a:lstStyle/>
        <a:p>
          <a:pPr rtl="1"/>
          <a:endParaRPr lang="he-IL">
            <a:solidFill>
              <a:sysClr val="windowText" lastClr="000000">
                <a:hueOff val="0"/>
                <a:satOff val="0"/>
                <a:lumOff val="0"/>
                <a:alphaOff val="0"/>
              </a:sysClr>
            </a:solidFill>
            <a:latin typeface="Calibri"/>
            <a:ea typeface="+mn-ea"/>
            <a:cs typeface="Arial"/>
          </a:endParaRPr>
        </a:p>
      </dgm:t>
    </dgm:pt>
    <dgm:pt modelId="{0A977C9B-63B2-4651-826B-5DC2E3775F54}" type="pres">
      <dgm:prSet presAssocID="{E1635EA9-BD6A-4939-96C2-267183ACE08C}" presName="Name0" presStyleCnt="0">
        <dgm:presLayoutVars>
          <dgm:dir val="rev"/>
          <dgm:resizeHandles val="exact"/>
        </dgm:presLayoutVars>
      </dgm:prSet>
      <dgm:spPr/>
    </dgm:pt>
    <dgm:pt modelId="{59B2F14E-8D7F-4DD3-B5F9-1C98995EEE03}" type="pres">
      <dgm:prSet presAssocID="{258C9151-CADF-4377-9DAC-56FF0EF19CE7}" presName="node" presStyleLbl="node1" presStyleIdx="0" presStyleCnt="3" custScaleX="43530" custScaleY="126915" custLinFactNeighborX="-53452" custLinFactNeighborY="7628">
        <dgm:presLayoutVars>
          <dgm:bulletEnabled val="1"/>
        </dgm:presLayoutVars>
      </dgm:prSet>
      <dgm:spPr>
        <a:prstGeom prst="roundRect">
          <a:avLst>
            <a:gd name="adj" fmla="val 10000"/>
          </a:avLst>
        </a:prstGeom>
      </dgm:spPr>
    </dgm:pt>
    <dgm:pt modelId="{9F1F2E07-CB5A-4DFE-AE1F-EC3E03C5DEF0}" type="pres">
      <dgm:prSet presAssocID="{9DC3CD83-3EDC-4C13-BAEE-58744E89EA75}" presName="sibTrans" presStyleLbl="sibTrans2D1" presStyleIdx="0" presStyleCnt="2" custAng="56482" custScaleX="101257" custScaleY="59018" custLinFactNeighborX="3789" custLinFactNeighborY="-10744"/>
      <dgm:spPr>
        <a:prstGeom prst="rightArrow">
          <a:avLst>
            <a:gd name="adj1" fmla="val 60000"/>
            <a:gd name="adj2" fmla="val 50000"/>
          </a:avLst>
        </a:prstGeom>
      </dgm:spPr>
    </dgm:pt>
    <dgm:pt modelId="{3A97BAFC-0F4D-4859-A3E5-179E96EAE085}" type="pres">
      <dgm:prSet presAssocID="{9DC3CD83-3EDC-4C13-BAEE-58744E89EA75}" presName="connectorText" presStyleLbl="sibTrans2D1" presStyleIdx="0" presStyleCnt="2"/>
      <dgm:spPr/>
    </dgm:pt>
    <dgm:pt modelId="{EB4819AA-2593-462E-9AAB-28D97FEE1777}" type="pres">
      <dgm:prSet presAssocID="{33AE0671-2241-4F0A-B897-F57A9771D320}" presName="node" presStyleLbl="node1" presStyleIdx="1" presStyleCnt="3" custScaleX="41253" custScaleY="98211" custLinFactNeighborX="-24457" custLinFactNeighborY="4618">
        <dgm:presLayoutVars>
          <dgm:bulletEnabled val="1"/>
        </dgm:presLayoutVars>
      </dgm:prSet>
      <dgm:spPr>
        <a:prstGeom prst="roundRect">
          <a:avLst>
            <a:gd name="adj" fmla="val 10000"/>
          </a:avLst>
        </a:prstGeom>
      </dgm:spPr>
    </dgm:pt>
    <dgm:pt modelId="{91543543-A030-47F2-8F1B-7091724A627F}" type="pres">
      <dgm:prSet presAssocID="{AE85220B-EDD5-4602-9A3C-07E802B9F2CC}" presName="sibTrans" presStyleLbl="sibTrans2D1" presStyleIdx="1" presStyleCnt="2" custAng="21450358" custScaleY="55330" custLinFactNeighborY="-5878"/>
      <dgm:spPr>
        <a:prstGeom prst="rightArrow">
          <a:avLst>
            <a:gd name="adj1" fmla="val 60000"/>
            <a:gd name="adj2" fmla="val 50000"/>
          </a:avLst>
        </a:prstGeom>
      </dgm:spPr>
    </dgm:pt>
    <dgm:pt modelId="{B52CBC07-593E-4AD9-9610-FE1ADD836D0D}" type="pres">
      <dgm:prSet presAssocID="{AE85220B-EDD5-4602-9A3C-07E802B9F2CC}" presName="connectorText" presStyleLbl="sibTrans2D1" presStyleIdx="1" presStyleCnt="2"/>
      <dgm:spPr/>
    </dgm:pt>
    <dgm:pt modelId="{67E6A496-7CEE-4B3E-8D2B-964233A5C538}" type="pres">
      <dgm:prSet presAssocID="{15059A42-08CD-457F-B815-BEE6A2C282F1}" presName="node" presStyleLbl="node1" presStyleIdx="2" presStyleCnt="3" custScaleX="51187" custScaleY="36556" custLinFactNeighborX="13979" custLinFactNeighborY="-525">
        <dgm:presLayoutVars>
          <dgm:bulletEnabled val="1"/>
        </dgm:presLayoutVars>
      </dgm:prSet>
      <dgm:spPr>
        <a:prstGeom prst="roundRect">
          <a:avLst>
            <a:gd name="adj" fmla="val 10000"/>
          </a:avLst>
        </a:prstGeom>
      </dgm:spPr>
    </dgm:pt>
  </dgm:ptLst>
  <dgm:cxnLst>
    <dgm:cxn modelId="{7C190609-BB2F-4C2E-813B-1FBDEFD1DDD0}" srcId="{E1635EA9-BD6A-4939-96C2-267183ACE08C}" destId="{258C9151-CADF-4377-9DAC-56FF0EF19CE7}" srcOrd="0" destOrd="0" parTransId="{70F4D209-5661-4586-A7BF-739DCD7EBE64}" sibTransId="{9DC3CD83-3EDC-4C13-BAEE-58744E89EA75}"/>
    <dgm:cxn modelId="{5BC86009-F8AE-4D55-A63D-6576B5F876B6}" type="presOf" srcId="{33AE0671-2241-4F0A-B897-F57A9771D320}" destId="{EB4819AA-2593-462E-9AAB-28D97FEE1777}" srcOrd="0" destOrd="0" presId="urn:microsoft.com/office/officeart/2005/8/layout/process1"/>
    <dgm:cxn modelId="{03D8060C-0DD8-458D-90D8-2442655BC03C}" srcId="{E1635EA9-BD6A-4939-96C2-267183ACE08C}" destId="{15059A42-08CD-457F-B815-BEE6A2C282F1}" srcOrd="2" destOrd="0" parTransId="{07563104-4BA9-4500-BF91-94EDBF93F50E}" sibTransId="{89B8FDE2-E042-43F6-A215-1D7593DEB8AD}"/>
    <dgm:cxn modelId="{AAC1C25F-31CC-428C-917A-F4067E3BFC4B}" srcId="{E1635EA9-BD6A-4939-96C2-267183ACE08C}" destId="{33AE0671-2241-4F0A-B897-F57A9771D320}" srcOrd="1" destOrd="0" parTransId="{B3782F47-A71F-45D5-9501-97EB669DFF4E}" sibTransId="{AE85220B-EDD5-4602-9A3C-07E802B9F2CC}"/>
    <dgm:cxn modelId="{57CAB382-94AC-4321-8866-D6C203946BBB}" type="presOf" srcId="{15059A42-08CD-457F-B815-BEE6A2C282F1}" destId="{67E6A496-7CEE-4B3E-8D2B-964233A5C538}" srcOrd="0" destOrd="0" presId="urn:microsoft.com/office/officeart/2005/8/layout/process1"/>
    <dgm:cxn modelId="{E5AFC884-1758-46E9-B264-8B317005BECC}" type="presOf" srcId="{AE85220B-EDD5-4602-9A3C-07E802B9F2CC}" destId="{B52CBC07-593E-4AD9-9610-FE1ADD836D0D}" srcOrd="1" destOrd="0" presId="urn:microsoft.com/office/officeart/2005/8/layout/process1"/>
    <dgm:cxn modelId="{04DB5193-AB26-4E5B-84E9-B08BC626EE43}" type="presOf" srcId="{9DC3CD83-3EDC-4C13-BAEE-58744E89EA75}" destId="{9F1F2E07-CB5A-4DFE-AE1F-EC3E03C5DEF0}" srcOrd="0" destOrd="0" presId="urn:microsoft.com/office/officeart/2005/8/layout/process1"/>
    <dgm:cxn modelId="{E6F482BD-3093-4F50-8C18-A4CD727EAB72}" type="presOf" srcId="{9DC3CD83-3EDC-4C13-BAEE-58744E89EA75}" destId="{3A97BAFC-0F4D-4859-A3E5-179E96EAE085}" srcOrd="1" destOrd="0" presId="urn:microsoft.com/office/officeart/2005/8/layout/process1"/>
    <dgm:cxn modelId="{5DAC8BDB-89F7-449F-9D06-BD0D94472CBC}" type="presOf" srcId="{AE85220B-EDD5-4602-9A3C-07E802B9F2CC}" destId="{91543543-A030-47F2-8F1B-7091724A627F}" srcOrd="0" destOrd="0" presId="urn:microsoft.com/office/officeart/2005/8/layout/process1"/>
    <dgm:cxn modelId="{408715DF-EBEF-4733-B351-A1EDB3A65510}" type="presOf" srcId="{258C9151-CADF-4377-9DAC-56FF0EF19CE7}" destId="{59B2F14E-8D7F-4DD3-B5F9-1C98995EEE03}" srcOrd="0" destOrd="0" presId="urn:microsoft.com/office/officeart/2005/8/layout/process1"/>
    <dgm:cxn modelId="{ED4840EB-3788-409B-BE1E-755ED0116238}" type="presOf" srcId="{E1635EA9-BD6A-4939-96C2-267183ACE08C}" destId="{0A977C9B-63B2-4651-826B-5DC2E3775F54}" srcOrd="0" destOrd="0" presId="urn:microsoft.com/office/officeart/2005/8/layout/process1"/>
    <dgm:cxn modelId="{3DFB0288-D256-4D81-8766-EA7DAD23171F}" type="presParOf" srcId="{0A977C9B-63B2-4651-826B-5DC2E3775F54}" destId="{59B2F14E-8D7F-4DD3-B5F9-1C98995EEE03}" srcOrd="0" destOrd="0" presId="urn:microsoft.com/office/officeart/2005/8/layout/process1"/>
    <dgm:cxn modelId="{F45CFC15-7574-4A92-8D42-8DF1A7F7DCF6}" type="presParOf" srcId="{0A977C9B-63B2-4651-826B-5DC2E3775F54}" destId="{9F1F2E07-CB5A-4DFE-AE1F-EC3E03C5DEF0}" srcOrd="1" destOrd="0" presId="urn:microsoft.com/office/officeart/2005/8/layout/process1"/>
    <dgm:cxn modelId="{5E2336AA-16CF-44B8-BC53-E6B629B47663}" type="presParOf" srcId="{9F1F2E07-CB5A-4DFE-AE1F-EC3E03C5DEF0}" destId="{3A97BAFC-0F4D-4859-A3E5-179E96EAE085}" srcOrd="0" destOrd="0" presId="urn:microsoft.com/office/officeart/2005/8/layout/process1"/>
    <dgm:cxn modelId="{79E28F6D-F489-448D-8C7B-EB2E022A2784}" type="presParOf" srcId="{0A977C9B-63B2-4651-826B-5DC2E3775F54}" destId="{EB4819AA-2593-462E-9AAB-28D97FEE1777}" srcOrd="2" destOrd="0" presId="urn:microsoft.com/office/officeart/2005/8/layout/process1"/>
    <dgm:cxn modelId="{2B11CFD8-F186-4AF9-9235-23369BC80BF3}" type="presParOf" srcId="{0A977C9B-63B2-4651-826B-5DC2E3775F54}" destId="{91543543-A030-47F2-8F1B-7091724A627F}" srcOrd="3" destOrd="0" presId="urn:microsoft.com/office/officeart/2005/8/layout/process1"/>
    <dgm:cxn modelId="{0AEC9D1D-E687-4DF8-BC62-E649ABE0A550}" type="presParOf" srcId="{91543543-A030-47F2-8F1B-7091724A627F}" destId="{B52CBC07-593E-4AD9-9610-FE1ADD836D0D}" srcOrd="0" destOrd="0" presId="urn:microsoft.com/office/officeart/2005/8/layout/process1"/>
    <dgm:cxn modelId="{0C5F2971-EDC5-4E64-8F83-58996EF15E3D}" type="presParOf" srcId="{0A977C9B-63B2-4651-826B-5DC2E3775F54}" destId="{67E6A496-7CEE-4B3E-8D2B-964233A5C538}"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C810DC-C816-4101-B4A1-E7E99BD565FE}">
      <dsp:nvSpPr>
        <dsp:cNvPr id="0" name=""/>
        <dsp:cNvSpPr/>
      </dsp:nvSpPr>
      <dsp:spPr>
        <a:xfrm>
          <a:off x="5610401" y="2142940"/>
          <a:ext cx="2008348" cy="449910"/>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rtl="1">
            <a:lnSpc>
              <a:spcPct val="90000"/>
            </a:lnSpc>
            <a:spcBef>
              <a:spcPct val="0"/>
            </a:spcBef>
            <a:spcAft>
              <a:spcPct val="35000"/>
            </a:spcAft>
            <a:buNone/>
          </a:pPr>
          <a:r>
            <a:rPr lang="he-IL" sz="28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יחידים</a:t>
          </a:r>
        </a:p>
      </dsp:txBody>
      <dsp:txXfrm>
        <a:off x="5623578" y="2156117"/>
        <a:ext cx="1981994" cy="423556"/>
      </dsp:txXfrm>
    </dsp:sp>
    <dsp:sp modelId="{AF460953-44F1-42EF-8F23-85C2D592086D}">
      <dsp:nvSpPr>
        <dsp:cNvPr id="0" name=""/>
        <dsp:cNvSpPr/>
      </dsp:nvSpPr>
      <dsp:spPr>
        <a:xfrm rot="15547078">
          <a:off x="5170429" y="1982037"/>
          <a:ext cx="740201" cy="44824"/>
        </a:xfrm>
        <a:custGeom>
          <a:avLst/>
          <a:gdLst/>
          <a:ahLst/>
          <a:cxnLst/>
          <a:rect l="0" t="0" r="0" b="0"/>
          <a:pathLst>
            <a:path>
              <a:moveTo>
                <a:pt x="0" y="22412"/>
              </a:moveTo>
              <a:lnTo>
                <a:pt x="740201" y="22412"/>
              </a:lnTo>
            </a:path>
          </a:pathLst>
        </a:custGeom>
        <a:noFill/>
        <a:ln w="15875" cap="flat"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he-IL" sz="500" kern="1200"/>
        </a:p>
      </dsp:txBody>
      <dsp:txXfrm rot="10800000">
        <a:off x="5522025" y="1985945"/>
        <a:ext cx="37010" cy="37010"/>
      </dsp:txXfrm>
    </dsp:sp>
    <dsp:sp modelId="{57C823B1-07FE-420B-B64B-3A338EA5EF31}">
      <dsp:nvSpPr>
        <dsp:cNvPr id="0" name=""/>
        <dsp:cNvSpPr/>
      </dsp:nvSpPr>
      <dsp:spPr>
        <a:xfrm>
          <a:off x="3462312" y="1316595"/>
          <a:ext cx="2008348" cy="648816"/>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rtl="1">
            <a:lnSpc>
              <a:spcPct val="90000"/>
            </a:lnSpc>
            <a:spcBef>
              <a:spcPct val="0"/>
            </a:spcBef>
            <a:spcAft>
              <a:spcPct val="35000"/>
            </a:spcAft>
            <a:buNone/>
          </a:pPr>
          <a:r>
            <a:rPr lang="he-IL" sz="16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מעל 150 </a:t>
          </a:r>
          <a:r>
            <a:rPr lang="he-IL" sz="1600" b="1" kern="1200" cap="none" spc="0"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אש"ח</a:t>
          </a:r>
          <a:endParaRPr lang="he-IL" sz="16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3481315" y="1335598"/>
        <a:ext cx="1970342" cy="610810"/>
      </dsp:txXfrm>
    </dsp:sp>
    <dsp:sp modelId="{F1E701FD-E086-44B0-9A55-C6509ECA89D6}">
      <dsp:nvSpPr>
        <dsp:cNvPr id="0" name=""/>
        <dsp:cNvSpPr/>
      </dsp:nvSpPr>
      <dsp:spPr>
        <a:xfrm rot="12756812">
          <a:off x="1891701" y="1159112"/>
          <a:ext cx="1705030" cy="44824"/>
        </a:xfrm>
        <a:custGeom>
          <a:avLst/>
          <a:gdLst/>
          <a:ahLst/>
          <a:cxnLst/>
          <a:rect l="0" t="0" r="0" b="0"/>
          <a:pathLst>
            <a:path>
              <a:moveTo>
                <a:pt x="0" y="22412"/>
              </a:moveTo>
              <a:lnTo>
                <a:pt x="1705030" y="22412"/>
              </a:lnTo>
            </a:path>
          </a:pathLst>
        </a:custGeom>
        <a:noFill/>
        <a:ln w="15875" cap="flat" cmpd="sng" algn="ctr">
          <a:solidFill>
            <a:schemeClr val="accent2">
              <a:shade val="8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rtl="1">
            <a:lnSpc>
              <a:spcPct val="90000"/>
            </a:lnSpc>
            <a:spcBef>
              <a:spcPct val="0"/>
            </a:spcBef>
            <a:spcAft>
              <a:spcPct val="35000"/>
            </a:spcAft>
            <a:buNone/>
          </a:pPr>
          <a:endParaRPr lang="he-IL" sz="600" kern="1200"/>
        </a:p>
      </dsp:txBody>
      <dsp:txXfrm rot="10800000">
        <a:off x="2701591" y="1138898"/>
        <a:ext cx="85251" cy="85251"/>
      </dsp:txXfrm>
    </dsp:sp>
    <dsp:sp modelId="{8328E33D-5208-44D4-B527-D1146A3E75FB}">
      <dsp:nvSpPr>
        <dsp:cNvPr id="0" name=""/>
        <dsp:cNvSpPr/>
      </dsp:nvSpPr>
      <dsp:spPr>
        <a:xfrm>
          <a:off x="17774" y="219957"/>
          <a:ext cx="2008348" cy="100417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he-IL" sz="24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הממונה</a:t>
          </a:r>
        </a:p>
      </dsp:txBody>
      <dsp:txXfrm>
        <a:off x="47185" y="249368"/>
        <a:ext cx="1949526" cy="945352"/>
      </dsp:txXfrm>
    </dsp:sp>
    <dsp:sp modelId="{00832E57-8693-4728-AD6E-C1FAC0511404}">
      <dsp:nvSpPr>
        <dsp:cNvPr id="0" name=""/>
        <dsp:cNvSpPr/>
      </dsp:nvSpPr>
      <dsp:spPr>
        <a:xfrm rot="9930488">
          <a:off x="1994481" y="1805217"/>
          <a:ext cx="1491559" cy="44824"/>
        </a:xfrm>
        <a:custGeom>
          <a:avLst/>
          <a:gdLst/>
          <a:ahLst/>
          <a:cxnLst/>
          <a:rect l="0" t="0" r="0" b="0"/>
          <a:pathLst>
            <a:path>
              <a:moveTo>
                <a:pt x="0" y="22412"/>
              </a:moveTo>
              <a:lnTo>
                <a:pt x="1491559" y="22412"/>
              </a:lnTo>
            </a:path>
          </a:pathLst>
        </a:custGeom>
        <a:noFill/>
        <a:ln w="15875" cap="flat" cmpd="sng" algn="ctr">
          <a:solidFill>
            <a:schemeClr val="accent2">
              <a:shade val="8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he-IL" sz="500" kern="1200"/>
        </a:p>
      </dsp:txBody>
      <dsp:txXfrm rot="10800000">
        <a:off x="2702971" y="1790341"/>
        <a:ext cx="74577" cy="74577"/>
      </dsp:txXfrm>
    </dsp:sp>
    <dsp:sp modelId="{4B4E2308-835F-4DBA-B98E-AA5EE735872F}">
      <dsp:nvSpPr>
        <dsp:cNvPr id="0" name=""/>
        <dsp:cNvSpPr/>
      </dsp:nvSpPr>
      <dsp:spPr>
        <a:xfrm>
          <a:off x="9861" y="1512168"/>
          <a:ext cx="2008348" cy="100417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he-IL" sz="24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בית משפט השלום</a:t>
          </a:r>
        </a:p>
      </dsp:txBody>
      <dsp:txXfrm>
        <a:off x="39272" y="1541579"/>
        <a:ext cx="1949526" cy="945352"/>
      </dsp:txXfrm>
    </dsp:sp>
    <dsp:sp modelId="{DC7E7AF3-B061-4396-898E-CEAAFE10EF14}">
      <dsp:nvSpPr>
        <dsp:cNvPr id="0" name=""/>
        <dsp:cNvSpPr/>
      </dsp:nvSpPr>
      <dsp:spPr>
        <a:xfrm rot="6118653">
          <a:off x="5203851" y="2674832"/>
          <a:ext cx="673357" cy="44824"/>
        </a:xfrm>
        <a:custGeom>
          <a:avLst/>
          <a:gdLst/>
          <a:ahLst/>
          <a:cxnLst/>
          <a:rect l="0" t="0" r="0" b="0"/>
          <a:pathLst>
            <a:path>
              <a:moveTo>
                <a:pt x="0" y="22412"/>
              </a:moveTo>
              <a:lnTo>
                <a:pt x="673357" y="22412"/>
              </a:lnTo>
            </a:path>
          </a:pathLst>
        </a:custGeom>
        <a:noFill/>
        <a:ln w="15875" cap="flat"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he-IL" sz="500" kern="1200"/>
        </a:p>
      </dsp:txBody>
      <dsp:txXfrm rot="10800000">
        <a:off x="5523696" y="2680410"/>
        <a:ext cx="33667" cy="33667"/>
      </dsp:txXfrm>
    </dsp:sp>
    <dsp:sp modelId="{CD346C44-BF2E-4D76-9D3F-DDDF51E17390}">
      <dsp:nvSpPr>
        <dsp:cNvPr id="0" name=""/>
        <dsp:cNvSpPr/>
      </dsp:nvSpPr>
      <dsp:spPr>
        <a:xfrm>
          <a:off x="3462312" y="2736307"/>
          <a:ext cx="2008348" cy="580573"/>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1">
            <a:lnSpc>
              <a:spcPct val="90000"/>
            </a:lnSpc>
            <a:spcBef>
              <a:spcPct val="0"/>
            </a:spcBef>
            <a:spcAft>
              <a:spcPct val="35000"/>
            </a:spcAft>
            <a:buNone/>
          </a:pPr>
          <a:r>
            <a:rPr lang="he-IL" sz="18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מתחת  ל- 150 </a:t>
          </a:r>
          <a:r>
            <a:rPr lang="he-IL" sz="1800" b="1" kern="1200" cap="none" spc="0"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אש"ח</a:t>
          </a:r>
          <a:endParaRPr lang="he-IL" sz="18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a:off x="3479316" y="2753311"/>
        <a:ext cx="1974340" cy="546565"/>
      </dsp:txXfrm>
    </dsp:sp>
    <dsp:sp modelId="{E8F30829-0FD0-4906-B33F-352E23D12424}">
      <dsp:nvSpPr>
        <dsp:cNvPr id="0" name=""/>
        <dsp:cNvSpPr/>
      </dsp:nvSpPr>
      <dsp:spPr>
        <a:xfrm rot="9657395">
          <a:off x="1972354" y="3254095"/>
          <a:ext cx="1531876" cy="44824"/>
        </a:xfrm>
        <a:custGeom>
          <a:avLst/>
          <a:gdLst/>
          <a:ahLst/>
          <a:cxnLst/>
          <a:rect l="0" t="0" r="0" b="0"/>
          <a:pathLst>
            <a:path>
              <a:moveTo>
                <a:pt x="0" y="22412"/>
              </a:moveTo>
              <a:lnTo>
                <a:pt x="1531876" y="22412"/>
              </a:lnTo>
            </a:path>
          </a:pathLst>
        </a:custGeom>
        <a:noFill/>
        <a:ln w="15875" cap="flat" cmpd="sng" algn="ctr">
          <a:solidFill>
            <a:schemeClr val="accent2">
              <a:shade val="80000"/>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he-IL" sz="500" kern="1200"/>
        </a:p>
      </dsp:txBody>
      <dsp:txXfrm rot="10800000">
        <a:off x="2699995" y="3238210"/>
        <a:ext cx="76593" cy="76593"/>
      </dsp:txXfrm>
    </dsp:sp>
    <dsp:sp modelId="{23F6568D-9AD1-4563-84DF-4EF7A4992B24}">
      <dsp:nvSpPr>
        <dsp:cNvPr id="0" name=""/>
        <dsp:cNvSpPr/>
      </dsp:nvSpPr>
      <dsp:spPr>
        <a:xfrm>
          <a:off x="5924" y="3024334"/>
          <a:ext cx="2008348" cy="100417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he-IL" sz="24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רשם ההוצאה לפועל</a:t>
          </a:r>
        </a:p>
      </dsp:txBody>
      <dsp:txXfrm>
        <a:off x="35335" y="3053745"/>
        <a:ext cx="1949526" cy="9453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4819AA-2593-462E-9AAB-28D97FEE1777}">
      <dsp:nvSpPr>
        <dsp:cNvPr id="0" name=""/>
        <dsp:cNvSpPr/>
      </dsp:nvSpPr>
      <dsp:spPr>
        <a:xfrm>
          <a:off x="6760104" y="1062203"/>
          <a:ext cx="2110606" cy="2093250"/>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r>
            <a:rPr lang="he-IL" sz="1500" b="1" kern="1200" dirty="0">
              <a:solidFill>
                <a:sysClr val="windowText" lastClr="000000">
                  <a:hueOff val="0"/>
                  <a:satOff val="0"/>
                  <a:lumOff val="0"/>
                  <a:alphaOff val="0"/>
                </a:sysClr>
              </a:solidFill>
              <a:latin typeface="Calibri"/>
              <a:ea typeface="+mn-ea"/>
              <a:cs typeface="Arial"/>
            </a:rPr>
            <a:t>צו לפתיחת הליכים</a:t>
          </a:r>
        </a:p>
        <a:p>
          <a:pPr marL="0" lvl="0" indent="0" algn="ctr" defTabSz="666750" rtl="1">
            <a:lnSpc>
              <a:spcPct val="90000"/>
            </a:lnSpc>
            <a:spcBef>
              <a:spcPct val="0"/>
            </a:spcBef>
            <a:spcAft>
              <a:spcPct val="35000"/>
            </a:spcAft>
            <a:buNone/>
          </a:pPr>
          <a:r>
            <a:rPr lang="he-IL" sz="1500" kern="1200" dirty="0">
              <a:solidFill>
                <a:sysClr val="windowText" lastClr="000000">
                  <a:hueOff val="0"/>
                  <a:satOff val="0"/>
                  <a:lumOff val="0"/>
                  <a:alphaOff val="0"/>
                </a:sysClr>
              </a:solidFill>
              <a:latin typeface="Calibri"/>
              <a:ea typeface="+mn-ea"/>
              <a:cs typeface="Arial"/>
            </a:rPr>
            <a:t>מינוי נאמן</a:t>
          </a:r>
        </a:p>
        <a:p>
          <a:pPr marL="0" lvl="0" indent="0" algn="ctr" defTabSz="666750" rtl="1">
            <a:lnSpc>
              <a:spcPct val="90000"/>
            </a:lnSpc>
            <a:spcBef>
              <a:spcPct val="0"/>
            </a:spcBef>
            <a:spcAft>
              <a:spcPct val="35000"/>
            </a:spcAft>
            <a:buNone/>
          </a:pPr>
          <a:r>
            <a:rPr lang="he-IL" sz="1500" kern="1200" dirty="0">
              <a:solidFill>
                <a:sysClr val="windowText" lastClr="000000">
                  <a:hueOff val="0"/>
                  <a:satOff val="0"/>
                  <a:lumOff val="0"/>
                  <a:alphaOff val="0"/>
                </a:sysClr>
              </a:solidFill>
              <a:latin typeface="Calibri"/>
              <a:ea typeface="+mn-ea"/>
              <a:cs typeface="Arial"/>
            </a:rPr>
            <a:t>הקפאת הליכים</a:t>
          </a:r>
        </a:p>
        <a:p>
          <a:pPr marL="0" lvl="0" indent="0" algn="ctr" defTabSz="666750" rtl="1">
            <a:lnSpc>
              <a:spcPct val="90000"/>
            </a:lnSpc>
            <a:spcBef>
              <a:spcPct val="0"/>
            </a:spcBef>
            <a:spcAft>
              <a:spcPct val="35000"/>
            </a:spcAft>
            <a:buNone/>
          </a:pPr>
          <a:r>
            <a:rPr lang="he-IL" sz="1500" kern="1200" dirty="0">
              <a:solidFill>
                <a:sysClr val="windowText" lastClr="000000">
                  <a:hueOff val="0"/>
                  <a:satOff val="0"/>
                  <a:lumOff val="0"/>
                  <a:alphaOff val="0"/>
                </a:sysClr>
              </a:solidFill>
              <a:latin typeface="Calibri"/>
              <a:ea typeface="+mn-ea"/>
              <a:cs typeface="Arial"/>
            </a:rPr>
            <a:t>הגבלות</a:t>
          </a:r>
        </a:p>
      </dsp:txBody>
      <dsp:txXfrm>
        <a:off x="6821413" y="1123512"/>
        <a:ext cx="1987988" cy="1970632"/>
      </dsp:txXfrm>
    </dsp:sp>
    <dsp:sp modelId="{91543543-A030-47F2-8F1B-7091724A627F}">
      <dsp:nvSpPr>
        <dsp:cNvPr id="0" name=""/>
        <dsp:cNvSpPr/>
      </dsp:nvSpPr>
      <dsp:spPr>
        <a:xfrm rot="10902367">
          <a:off x="6377728" y="1845249"/>
          <a:ext cx="313131" cy="462025"/>
        </a:xfrm>
        <a:prstGeom prst="rightArrow">
          <a:avLst>
            <a:gd name="adj1" fmla="val 60000"/>
            <a:gd name="adj2" fmla="val 50000"/>
          </a:avLst>
        </a:prstGeom>
        <a:solidFill>
          <a:srgbClr val="4F81BD">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rtl="1">
            <a:lnSpc>
              <a:spcPct val="90000"/>
            </a:lnSpc>
            <a:spcBef>
              <a:spcPct val="0"/>
            </a:spcBef>
            <a:spcAft>
              <a:spcPct val="35000"/>
            </a:spcAft>
            <a:buNone/>
          </a:pPr>
          <a:endParaRPr lang="he-IL" sz="1200" kern="1200">
            <a:solidFill>
              <a:sysClr val="windowText" lastClr="000000">
                <a:hueOff val="0"/>
                <a:satOff val="0"/>
                <a:lumOff val="0"/>
                <a:alphaOff val="0"/>
              </a:sysClr>
            </a:solidFill>
            <a:latin typeface="Calibri"/>
            <a:ea typeface="+mn-ea"/>
            <a:cs typeface="Arial"/>
          </a:endParaRPr>
        </a:p>
      </dsp:txBody>
      <dsp:txXfrm rot="10800000">
        <a:off x="6471646" y="1939052"/>
        <a:ext cx="219192" cy="277215"/>
      </dsp:txXfrm>
    </dsp:sp>
    <dsp:sp modelId="{67E6A496-7CEE-4B3E-8D2B-964233A5C538}">
      <dsp:nvSpPr>
        <dsp:cNvPr id="0" name=""/>
        <dsp:cNvSpPr/>
      </dsp:nvSpPr>
      <dsp:spPr>
        <a:xfrm>
          <a:off x="5074307" y="1158421"/>
          <a:ext cx="1247330" cy="2011322"/>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r>
            <a:rPr lang="he-IL" sz="1500" b="1" kern="1200" dirty="0">
              <a:solidFill>
                <a:sysClr val="windowText" lastClr="000000">
                  <a:hueOff val="0"/>
                  <a:satOff val="0"/>
                  <a:lumOff val="0"/>
                  <a:alphaOff val="0"/>
                </a:sysClr>
              </a:solidFill>
              <a:latin typeface="Calibri"/>
              <a:ea typeface="+mn-ea"/>
              <a:cs typeface="Arial"/>
            </a:rPr>
            <a:t>תקופת הביניים</a:t>
          </a:r>
        </a:p>
        <a:p>
          <a:pPr marL="0" lvl="0" indent="0" algn="ctr" defTabSz="666750" rtl="1">
            <a:lnSpc>
              <a:spcPct val="90000"/>
            </a:lnSpc>
            <a:spcBef>
              <a:spcPct val="0"/>
            </a:spcBef>
            <a:spcAft>
              <a:spcPct val="35000"/>
            </a:spcAft>
            <a:buNone/>
          </a:pPr>
          <a:r>
            <a:rPr lang="he-IL" sz="1500" kern="1200" dirty="0">
              <a:solidFill>
                <a:sysClr val="windowText" lastClr="000000">
                  <a:hueOff val="0"/>
                  <a:satOff val="0"/>
                  <a:lumOff val="0"/>
                  <a:alphaOff val="0"/>
                </a:sysClr>
              </a:solidFill>
              <a:latin typeface="Calibri"/>
              <a:ea typeface="+mn-ea"/>
              <a:cs typeface="Arial"/>
            </a:rPr>
            <a:t>חקירה</a:t>
          </a:r>
        </a:p>
        <a:p>
          <a:pPr marL="0" lvl="0" indent="0" algn="ctr" defTabSz="666750" rtl="1">
            <a:lnSpc>
              <a:spcPct val="90000"/>
            </a:lnSpc>
            <a:spcBef>
              <a:spcPct val="0"/>
            </a:spcBef>
            <a:spcAft>
              <a:spcPct val="35000"/>
            </a:spcAft>
            <a:buNone/>
          </a:pPr>
          <a:r>
            <a:rPr lang="he-IL" sz="1500" kern="1200" dirty="0">
              <a:solidFill>
                <a:sysClr val="windowText" lastClr="000000">
                  <a:hueOff val="0"/>
                  <a:satOff val="0"/>
                  <a:lumOff val="0"/>
                  <a:alphaOff val="0"/>
                </a:sysClr>
              </a:solidFill>
              <a:latin typeface="Calibri"/>
              <a:ea typeface="+mn-ea"/>
              <a:cs typeface="Arial"/>
            </a:rPr>
            <a:t>הערכת שווי נכסים</a:t>
          </a:r>
        </a:p>
        <a:p>
          <a:pPr marL="0" lvl="0" indent="0" algn="ctr" defTabSz="666750" rtl="1">
            <a:lnSpc>
              <a:spcPct val="90000"/>
            </a:lnSpc>
            <a:spcBef>
              <a:spcPct val="0"/>
            </a:spcBef>
            <a:spcAft>
              <a:spcPct val="35000"/>
            </a:spcAft>
            <a:buNone/>
          </a:pPr>
          <a:r>
            <a:rPr lang="he-IL" sz="1500" kern="1200" dirty="0">
              <a:solidFill>
                <a:sysClr val="windowText" lastClr="000000">
                  <a:hueOff val="0"/>
                  <a:satOff val="0"/>
                  <a:lumOff val="0"/>
                  <a:alphaOff val="0"/>
                </a:sysClr>
              </a:solidFill>
              <a:latin typeface="Calibri"/>
              <a:ea typeface="+mn-ea"/>
              <a:cs typeface="Arial"/>
            </a:rPr>
            <a:t>בסוף: דוח ממצאי הבדיקה</a:t>
          </a:r>
        </a:p>
      </dsp:txBody>
      <dsp:txXfrm>
        <a:off x="5110840" y="1194954"/>
        <a:ext cx="1174264" cy="1938256"/>
      </dsp:txXfrm>
    </dsp:sp>
    <dsp:sp modelId="{60825BA1-511F-4C05-8A26-5941D6CFF0CE}">
      <dsp:nvSpPr>
        <dsp:cNvPr id="0" name=""/>
        <dsp:cNvSpPr/>
      </dsp:nvSpPr>
      <dsp:spPr>
        <a:xfrm rot="10800000">
          <a:off x="4286356" y="1931436"/>
          <a:ext cx="613681" cy="305453"/>
        </a:xfrm>
        <a:prstGeom prst="rightArrow">
          <a:avLst>
            <a:gd name="adj1" fmla="val 60000"/>
            <a:gd name="adj2" fmla="val 50000"/>
          </a:avLst>
        </a:prstGeom>
        <a:solidFill>
          <a:srgbClr val="4F81BD">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rtl="1">
            <a:lnSpc>
              <a:spcPct val="90000"/>
            </a:lnSpc>
            <a:spcBef>
              <a:spcPct val="0"/>
            </a:spcBef>
            <a:spcAft>
              <a:spcPct val="35000"/>
            </a:spcAft>
            <a:buNone/>
          </a:pPr>
          <a:endParaRPr lang="he-IL" sz="1200" kern="1200">
            <a:solidFill>
              <a:sysClr val="windowText" lastClr="000000">
                <a:hueOff val="0"/>
                <a:satOff val="0"/>
                <a:lumOff val="0"/>
                <a:alphaOff val="0"/>
              </a:sysClr>
            </a:solidFill>
            <a:latin typeface="Calibri"/>
            <a:ea typeface="+mn-ea"/>
            <a:cs typeface="Arial"/>
          </a:endParaRPr>
        </a:p>
      </dsp:txBody>
      <dsp:txXfrm rot="10800000">
        <a:off x="4377992" y="1992527"/>
        <a:ext cx="522045" cy="183271"/>
      </dsp:txXfrm>
    </dsp:sp>
    <dsp:sp modelId="{8113652D-DB74-400A-B118-EC5A6CCC018E}">
      <dsp:nvSpPr>
        <dsp:cNvPr id="0" name=""/>
        <dsp:cNvSpPr/>
      </dsp:nvSpPr>
      <dsp:spPr>
        <a:xfrm>
          <a:off x="1938337" y="1146051"/>
          <a:ext cx="2162444" cy="2228470"/>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r>
            <a:rPr lang="he-IL" sz="1500" b="1" kern="1200" dirty="0">
              <a:solidFill>
                <a:sysClr val="windowText" lastClr="000000">
                  <a:hueOff val="0"/>
                  <a:satOff val="0"/>
                  <a:lumOff val="0"/>
                  <a:alphaOff val="0"/>
                </a:sysClr>
              </a:solidFill>
              <a:latin typeface="Calibri"/>
              <a:ea typeface="+mn-ea"/>
              <a:cs typeface="Arial"/>
            </a:rPr>
            <a:t>הממונה מגיש הצעה לתוכנית שיקום</a:t>
          </a:r>
        </a:p>
        <a:p>
          <a:pPr marL="0" lvl="0" indent="0" algn="ctr" defTabSz="666750" rtl="1">
            <a:lnSpc>
              <a:spcPct val="90000"/>
            </a:lnSpc>
            <a:spcBef>
              <a:spcPct val="0"/>
            </a:spcBef>
            <a:spcAft>
              <a:spcPct val="35000"/>
            </a:spcAft>
            <a:buNone/>
          </a:pPr>
          <a:r>
            <a:rPr lang="he-IL" sz="1500" b="1" kern="1200" dirty="0">
              <a:solidFill>
                <a:sysClr val="windowText" lastClr="000000">
                  <a:hueOff val="0"/>
                  <a:satOff val="0"/>
                  <a:lumOff val="0"/>
                  <a:alphaOff val="0"/>
                </a:sysClr>
              </a:solidFill>
              <a:latin typeface="Calibri"/>
              <a:ea typeface="+mn-ea"/>
              <a:cs typeface="Arial"/>
            </a:rPr>
            <a:t>ומתקיים דיון בצו לשיקום כלכלי</a:t>
          </a:r>
        </a:p>
        <a:p>
          <a:pPr marL="0" lvl="0" indent="0" algn="ctr" defTabSz="666750" rtl="1">
            <a:lnSpc>
              <a:spcPct val="90000"/>
            </a:lnSpc>
            <a:spcBef>
              <a:spcPct val="0"/>
            </a:spcBef>
            <a:spcAft>
              <a:spcPct val="35000"/>
            </a:spcAft>
            <a:buNone/>
          </a:pPr>
          <a:r>
            <a:rPr lang="he-IL" sz="1500" kern="1200" dirty="0">
              <a:solidFill>
                <a:sysClr val="windowText" lastClr="000000">
                  <a:hueOff val="0"/>
                  <a:satOff val="0"/>
                  <a:lumOff val="0"/>
                  <a:alphaOff val="0"/>
                </a:sysClr>
              </a:solidFill>
              <a:latin typeface="Calibri"/>
              <a:ea typeface="+mn-ea"/>
              <a:cs typeface="Arial"/>
            </a:rPr>
            <a:t>דיון ומתן צו לשיקום כלכלי (דומה ל"הפטר מותנה") </a:t>
          </a:r>
        </a:p>
        <a:p>
          <a:pPr marL="0" lvl="0" indent="0" algn="ctr" defTabSz="666750" rtl="1">
            <a:lnSpc>
              <a:spcPct val="90000"/>
            </a:lnSpc>
            <a:spcBef>
              <a:spcPct val="0"/>
            </a:spcBef>
            <a:spcAft>
              <a:spcPct val="35000"/>
            </a:spcAft>
            <a:buNone/>
          </a:pPr>
          <a:r>
            <a:rPr lang="he-IL" sz="1500" kern="1200" dirty="0">
              <a:solidFill>
                <a:sysClr val="windowText" lastClr="000000">
                  <a:hueOff val="0"/>
                  <a:satOff val="0"/>
                  <a:lumOff val="0"/>
                  <a:alphaOff val="0"/>
                </a:sysClr>
              </a:solidFill>
              <a:latin typeface="Calibri"/>
              <a:ea typeface="+mn-ea"/>
              <a:cs typeface="Arial"/>
            </a:rPr>
            <a:t>גידור החובות בהתאם לקופת נכסיי הנשייה</a:t>
          </a:r>
        </a:p>
      </dsp:txBody>
      <dsp:txXfrm>
        <a:off x="2001673" y="1209387"/>
        <a:ext cx="2035772" cy="21017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2F14E-8D7F-4DD3-B5F9-1C98995EEE03}">
      <dsp:nvSpPr>
        <dsp:cNvPr id="0" name=""/>
        <dsp:cNvSpPr/>
      </dsp:nvSpPr>
      <dsp:spPr>
        <a:xfrm>
          <a:off x="6406423" y="1556792"/>
          <a:ext cx="1842482" cy="3223137"/>
        </a:xfrm>
        <a:prstGeom prst="roundRect">
          <a:avLst>
            <a:gd name="adj" fmla="val 10000"/>
          </a:avLst>
        </a:prstGeom>
        <a:solidFill>
          <a:schemeClr val="bg1"/>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he-IL" sz="1700" b="1" kern="1200" dirty="0">
              <a:solidFill>
                <a:sysClr val="windowText" lastClr="000000">
                  <a:hueOff val="0"/>
                  <a:satOff val="0"/>
                  <a:lumOff val="0"/>
                  <a:alphaOff val="0"/>
                </a:sysClr>
              </a:solidFill>
              <a:latin typeface="Calibri"/>
              <a:ea typeface="+mn-ea"/>
              <a:cs typeface="Arial"/>
            </a:rPr>
            <a:t>בקשת חייב לפתיחת הליכים</a:t>
          </a:r>
        </a:p>
        <a:p>
          <a:pPr marL="0" lvl="0" indent="0" algn="ctr" defTabSz="755650" rtl="1">
            <a:lnSpc>
              <a:spcPct val="90000"/>
            </a:lnSpc>
            <a:spcBef>
              <a:spcPct val="0"/>
            </a:spcBef>
            <a:spcAft>
              <a:spcPct val="35000"/>
            </a:spcAft>
            <a:buNone/>
          </a:pPr>
          <a:r>
            <a:rPr lang="he-IL" sz="1700" kern="1200" dirty="0">
              <a:solidFill>
                <a:sysClr val="windowText" lastClr="000000">
                  <a:hueOff val="0"/>
                  <a:satOff val="0"/>
                  <a:lumOff val="0"/>
                  <a:alphaOff val="0"/>
                </a:sysClr>
              </a:solidFill>
              <a:latin typeface="Calibri"/>
              <a:ea typeface="+mn-ea"/>
              <a:cs typeface="Arial"/>
            </a:rPr>
            <a:t>הגשת הודעה על חוסר יכולת לשלם בתיק קיים</a:t>
          </a:r>
        </a:p>
        <a:p>
          <a:pPr marL="0" lvl="0" indent="0" algn="ctr" defTabSz="755650" rtl="1">
            <a:lnSpc>
              <a:spcPct val="90000"/>
            </a:lnSpc>
            <a:spcBef>
              <a:spcPct val="0"/>
            </a:spcBef>
            <a:spcAft>
              <a:spcPct val="35000"/>
            </a:spcAft>
            <a:buNone/>
          </a:pPr>
          <a:endParaRPr lang="he-IL" sz="1700" kern="1200" dirty="0">
            <a:solidFill>
              <a:sysClr val="windowText" lastClr="000000">
                <a:hueOff val="0"/>
                <a:satOff val="0"/>
                <a:lumOff val="0"/>
                <a:alphaOff val="0"/>
              </a:sysClr>
            </a:solidFill>
            <a:latin typeface="Calibri"/>
            <a:ea typeface="+mn-ea"/>
            <a:cs typeface="Arial"/>
          </a:endParaRPr>
        </a:p>
        <a:p>
          <a:pPr marL="0" lvl="0" indent="0" algn="ctr" defTabSz="755650" rtl="1">
            <a:lnSpc>
              <a:spcPct val="90000"/>
            </a:lnSpc>
            <a:spcBef>
              <a:spcPct val="0"/>
            </a:spcBef>
            <a:spcAft>
              <a:spcPct val="35000"/>
            </a:spcAft>
            <a:buNone/>
          </a:pPr>
          <a:r>
            <a:rPr lang="he-IL" sz="1700" kern="1200" dirty="0">
              <a:solidFill>
                <a:sysClr val="windowText" lastClr="000000">
                  <a:hueOff val="0"/>
                  <a:satOff val="0"/>
                  <a:lumOff val="0"/>
                  <a:alphaOff val="0"/>
                </a:sysClr>
              </a:solidFill>
              <a:latin typeface="Calibri"/>
              <a:ea typeface="+mn-ea"/>
              <a:cs typeface="Arial"/>
            </a:rPr>
            <a:t>או הגשת בקשת חייב לפתיחת הליכים, חובות מעל 50,000 ש"ח</a:t>
          </a:r>
        </a:p>
      </dsp:txBody>
      <dsp:txXfrm>
        <a:off x="6460387" y="1610756"/>
        <a:ext cx="1734554" cy="3115209"/>
      </dsp:txXfrm>
    </dsp:sp>
    <dsp:sp modelId="{9F1F2E07-CB5A-4DFE-AE1F-EC3E03C5DEF0}">
      <dsp:nvSpPr>
        <dsp:cNvPr id="0" name=""/>
        <dsp:cNvSpPr/>
      </dsp:nvSpPr>
      <dsp:spPr>
        <a:xfrm rot="10943835">
          <a:off x="5480201" y="2706528"/>
          <a:ext cx="651394" cy="619513"/>
        </a:xfrm>
        <a:prstGeom prst="rightArrow">
          <a:avLst>
            <a:gd name="adj1" fmla="val 60000"/>
            <a:gd name="adj2" fmla="val 50000"/>
          </a:avLst>
        </a:prstGeom>
        <a:solidFill>
          <a:srgbClr val="4F81BD">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rtl="1">
            <a:lnSpc>
              <a:spcPct val="90000"/>
            </a:lnSpc>
            <a:spcBef>
              <a:spcPct val="0"/>
            </a:spcBef>
            <a:spcAft>
              <a:spcPct val="35000"/>
            </a:spcAft>
            <a:buNone/>
          </a:pPr>
          <a:endParaRPr lang="he-IL" sz="1400" kern="1200">
            <a:solidFill>
              <a:sysClr val="windowText" lastClr="000000">
                <a:hueOff val="0"/>
                <a:satOff val="0"/>
                <a:lumOff val="0"/>
                <a:alphaOff val="0"/>
              </a:sysClr>
            </a:solidFill>
            <a:latin typeface="Calibri"/>
            <a:ea typeface="+mn-ea"/>
            <a:cs typeface="Arial"/>
          </a:endParaRPr>
        </a:p>
      </dsp:txBody>
      <dsp:txXfrm rot="10800000">
        <a:off x="5665974" y="2834318"/>
        <a:ext cx="465540" cy="371707"/>
      </dsp:txXfrm>
    </dsp:sp>
    <dsp:sp modelId="{EB4819AA-2593-462E-9AAB-28D97FEE1777}">
      <dsp:nvSpPr>
        <dsp:cNvPr id="0" name=""/>
        <dsp:cNvSpPr/>
      </dsp:nvSpPr>
      <dsp:spPr>
        <a:xfrm>
          <a:off x="3446921" y="1844834"/>
          <a:ext cx="1746104" cy="2494169"/>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1">
            <a:lnSpc>
              <a:spcPct val="90000"/>
            </a:lnSpc>
            <a:spcBef>
              <a:spcPct val="0"/>
            </a:spcBef>
            <a:spcAft>
              <a:spcPct val="35000"/>
            </a:spcAft>
            <a:buNone/>
          </a:pPr>
          <a:r>
            <a:rPr lang="he-IL" sz="1400" b="1" kern="1200" dirty="0">
              <a:solidFill>
                <a:sysClr val="windowText" lastClr="000000">
                  <a:hueOff val="0"/>
                  <a:satOff val="0"/>
                  <a:lumOff val="0"/>
                  <a:alphaOff val="0"/>
                </a:sysClr>
              </a:solidFill>
              <a:latin typeface="Calibri"/>
              <a:ea typeface="+mn-ea"/>
              <a:cs typeface="Arial"/>
            </a:rPr>
            <a:t>ישיבה לגיבוש הסדר תשלומים</a:t>
          </a:r>
        </a:p>
        <a:p>
          <a:pPr marL="0" lvl="0" indent="0" algn="ctr" defTabSz="622300" rtl="1">
            <a:lnSpc>
              <a:spcPct val="90000"/>
            </a:lnSpc>
            <a:spcBef>
              <a:spcPct val="0"/>
            </a:spcBef>
            <a:spcAft>
              <a:spcPct val="35000"/>
            </a:spcAft>
            <a:buNone/>
          </a:pPr>
          <a:endParaRPr lang="he-IL" sz="1400" b="0" kern="1200" dirty="0">
            <a:solidFill>
              <a:sysClr val="windowText" lastClr="000000">
                <a:hueOff val="0"/>
                <a:satOff val="0"/>
                <a:lumOff val="0"/>
                <a:alphaOff val="0"/>
              </a:sysClr>
            </a:solidFill>
            <a:latin typeface="Calibri"/>
            <a:ea typeface="+mn-ea"/>
            <a:cs typeface="Arial"/>
          </a:endParaRPr>
        </a:p>
        <a:p>
          <a:pPr marL="0" lvl="0" indent="0" algn="ctr" defTabSz="622300" rtl="1">
            <a:lnSpc>
              <a:spcPct val="90000"/>
            </a:lnSpc>
            <a:spcBef>
              <a:spcPct val="0"/>
            </a:spcBef>
            <a:spcAft>
              <a:spcPct val="35000"/>
            </a:spcAft>
            <a:buNone/>
          </a:pPr>
          <a:r>
            <a:rPr lang="he-IL" sz="1400" b="0" kern="1200" dirty="0">
              <a:solidFill>
                <a:sysClr val="windowText" lastClr="000000">
                  <a:hueOff val="0"/>
                  <a:satOff val="0"/>
                  <a:lumOff val="0"/>
                  <a:alphaOff val="0"/>
                </a:sysClr>
              </a:solidFill>
              <a:latin typeface="Calibri"/>
              <a:ea typeface="+mn-ea"/>
              <a:cs typeface="Arial"/>
            </a:rPr>
            <a:t>החלטה על ישיבה לגיבוש הסדר תשלומים אשר תתקיים בתוך 30 יום נוספים</a:t>
          </a:r>
        </a:p>
      </dsp:txBody>
      <dsp:txXfrm>
        <a:off x="3498063" y="1895976"/>
        <a:ext cx="1643820" cy="2391885"/>
      </dsp:txXfrm>
    </dsp:sp>
    <dsp:sp modelId="{91543543-A030-47F2-8F1B-7091724A627F}">
      <dsp:nvSpPr>
        <dsp:cNvPr id="0" name=""/>
        <dsp:cNvSpPr/>
      </dsp:nvSpPr>
      <dsp:spPr>
        <a:xfrm rot="10800000">
          <a:off x="2633649" y="2678408"/>
          <a:ext cx="552953" cy="580800"/>
        </a:xfrm>
        <a:prstGeom prst="rightArrow">
          <a:avLst>
            <a:gd name="adj1" fmla="val 60000"/>
            <a:gd name="adj2" fmla="val 50000"/>
          </a:avLst>
        </a:prstGeom>
        <a:solidFill>
          <a:srgbClr val="4F81BD">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rtl="1">
            <a:lnSpc>
              <a:spcPct val="90000"/>
            </a:lnSpc>
            <a:spcBef>
              <a:spcPct val="0"/>
            </a:spcBef>
            <a:spcAft>
              <a:spcPct val="35000"/>
            </a:spcAft>
            <a:buNone/>
          </a:pPr>
          <a:endParaRPr lang="he-IL" sz="1400" kern="1200">
            <a:solidFill>
              <a:sysClr val="windowText" lastClr="000000">
                <a:hueOff val="0"/>
                <a:satOff val="0"/>
                <a:lumOff val="0"/>
                <a:alphaOff val="0"/>
              </a:sysClr>
            </a:solidFill>
            <a:latin typeface="Calibri"/>
            <a:ea typeface="+mn-ea"/>
            <a:cs typeface="Arial"/>
          </a:endParaRPr>
        </a:p>
      </dsp:txBody>
      <dsp:txXfrm rot="10800000">
        <a:off x="2799535" y="2794568"/>
        <a:ext cx="387067" cy="348480"/>
      </dsp:txXfrm>
    </dsp:sp>
    <dsp:sp modelId="{67E6A496-7CEE-4B3E-8D2B-964233A5C538}">
      <dsp:nvSpPr>
        <dsp:cNvPr id="0" name=""/>
        <dsp:cNvSpPr/>
      </dsp:nvSpPr>
      <dsp:spPr>
        <a:xfrm>
          <a:off x="238023" y="2497118"/>
          <a:ext cx="2166577" cy="928377"/>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he-IL" sz="1700" b="1" kern="1200" dirty="0">
              <a:solidFill>
                <a:sysClr val="windowText" lastClr="000000">
                  <a:hueOff val="0"/>
                  <a:satOff val="0"/>
                  <a:lumOff val="0"/>
                  <a:alphaOff val="0"/>
                </a:sysClr>
              </a:solidFill>
              <a:latin typeface="Calibri"/>
              <a:ea typeface="+mn-ea"/>
              <a:cs typeface="Arial"/>
            </a:rPr>
            <a:t>מתן צו לפתיחת הליכים</a:t>
          </a:r>
        </a:p>
      </dsp:txBody>
      <dsp:txXfrm>
        <a:off x="265214" y="2524309"/>
        <a:ext cx="2112195" cy="87399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1370079-B384-4E08-ACD8-935664F6D128}" type="datetimeFigureOut">
              <a:rPr lang="he-IL" smtClean="0"/>
              <a:t>כ"ז/חשון/תשע"ט</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469D30D-32FF-4E05-8725-ACD908152471}" type="slidenum">
              <a:rPr lang="he-IL" smtClean="0"/>
              <a:t>‹#›</a:t>
            </a:fld>
            <a:endParaRPr lang="he-IL"/>
          </a:p>
        </p:txBody>
      </p:sp>
    </p:spTree>
    <p:extLst>
      <p:ext uri="{BB962C8B-B14F-4D97-AF65-F5344CB8AC3E}">
        <p14:creationId xmlns:p14="http://schemas.microsoft.com/office/powerpoint/2010/main" val="103081645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2469D30D-32FF-4E05-8725-ACD908152471}" type="slidenum">
              <a:rPr lang="he-IL" smtClean="0"/>
              <a:t>4</a:t>
            </a:fld>
            <a:endParaRPr lang="he-IL"/>
          </a:p>
        </p:txBody>
      </p:sp>
    </p:spTree>
    <p:extLst>
      <p:ext uri="{BB962C8B-B14F-4D97-AF65-F5344CB8AC3E}">
        <p14:creationId xmlns:p14="http://schemas.microsoft.com/office/powerpoint/2010/main" val="2775936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a:p>
        </p:txBody>
      </p:sp>
      <p:sp>
        <p:nvSpPr>
          <p:cNvPr id="4" name="Date Placeholder 3"/>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D19D144-68AD-439B-B099-362F4368E9AC}" type="slidenum">
              <a:rPr lang="he-IL" smtClean="0"/>
              <a:t>‹#›</a:t>
            </a:fld>
            <a:endParaRPr lang="he-IL"/>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he-IL"/>
              <a:t>לחץ כדי לערוך סגנון כותרת של תבנית בסיס</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D19D144-68AD-439B-B099-362F4368E9AC}" type="slidenum">
              <a:rPr lang="he-IL" smtClean="0"/>
              <a:t>‹#›</a:t>
            </a:fld>
            <a:endParaRPr lang="he-IL"/>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D19D144-68AD-439B-B099-362F4368E9AC}" type="slidenum">
              <a:rPr lang="he-IL" smtClean="0"/>
              <a:t>‹#›</a:t>
            </a:fld>
            <a:endParaRPr lang="he-IL"/>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D19D144-68AD-439B-B099-362F4368E9AC}" type="slidenum">
              <a:rPr lang="he-IL" smtClean="0"/>
              <a:t>‹#›</a:t>
            </a:fld>
            <a:endParaRPr lang="he-IL"/>
          </a:p>
        </p:txBody>
      </p:sp>
      <p:sp>
        <p:nvSpPr>
          <p:cNvPr id="8" name="Title 7"/>
          <p:cNvSpPr>
            <a:spLocks noGrp="1"/>
          </p:cNvSpPr>
          <p:nvPr>
            <p:ph type="title"/>
          </p:nvPr>
        </p:nvSpPr>
        <p:spPr/>
        <p:txBody>
          <a:bodyPr/>
          <a:lstStyle/>
          <a:p>
            <a:r>
              <a:rPr lang="he-IL"/>
              <a:t>לחץ כדי לערוך סגנון כותרת של תבנית בסיס</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D19D144-68AD-439B-B099-362F4368E9AC}" type="slidenum">
              <a:rPr lang="he-IL" smtClean="0"/>
              <a:t>‹#›</a:t>
            </a:fld>
            <a:endParaRPr lang="he-IL"/>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CD19D144-68AD-439B-B099-362F4368E9AC}" type="slidenum">
              <a:rPr lang="he-IL" smtClean="0"/>
              <a:t>‹#›</a:t>
            </a:fld>
            <a:endParaRPr lang="he-IL"/>
          </a:p>
        </p:txBody>
      </p:sp>
      <p:sp>
        <p:nvSpPr>
          <p:cNvPr id="8" name="Title 7"/>
          <p:cNvSpPr>
            <a:spLocks noGrp="1"/>
          </p:cNvSpPr>
          <p:nvPr>
            <p:ph type="title"/>
          </p:nvPr>
        </p:nvSpPr>
        <p:spPr/>
        <p:txBody>
          <a:bodyPr/>
          <a:lstStyle/>
          <a:p>
            <a:r>
              <a:rPr lang="he-IL"/>
              <a:t>לחץ כדי לערוך סגנון כותרת של תבנית בסיס</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he-IL"/>
              <a:t>לחץ כדי לערוך סגנונות טקסט של תבנית בסיס</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7" name="Date Placeholder 6"/>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CD19D144-68AD-439B-B099-362F4368E9AC}" type="slidenum">
              <a:rPr lang="he-IL" smtClean="0"/>
              <a:t>‹#›</a:t>
            </a:fld>
            <a:endParaRPr lang="he-IL"/>
          </a:p>
        </p:txBody>
      </p:sp>
      <p:sp>
        <p:nvSpPr>
          <p:cNvPr id="10" name="Title 9"/>
          <p:cNvSpPr>
            <a:spLocks noGrp="1"/>
          </p:cNvSpPr>
          <p:nvPr>
            <p:ph type="title"/>
          </p:nvPr>
        </p:nvSpPr>
        <p:spPr/>
        <p:txBody>
          <a:bodyPr/>
          <a:lstStyle/>
          <a:p>
            <a:r>
              <a:rPr lang="he-IL"/>
              <a:t>לחץ כדי לערוך סגנון כותרת של תבנית בסיס</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Date Placeholder 2"/>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CD19D144-68AD-439B-B099-362F4368E9AC}" type="slidenum">
              <a:rPr lang="he-IL" smtClean="0"/>
              <a:t>‹#›</a:t>
            </a:fld>
            <a:endParaRPr lang="he-IL"/>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CD19D144-68AD-439B-B099-362F4368E9AC}" type="slidenum">
              <a:rPr lang="he-IL" smtClean="0"/>
              <a:t>‹#›</a:t>
            </a:fld>
            <a:endParaRPr lang="he-IL"/>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he-IL"/>
              <a:t>לחץ כדי לערוך סגנון כותרת של תבנית בסיס</a:t>
            </a:r>
            <a:endParaRPr lang="en-US"/>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CD19D144-68AD-439B-B099-362F4368E9AC}" type="slidenum">
              <a:rPr lang="he-IL" smtClean="0"/>
              <a:t>‹#›</a:t>
            </a:fld>
            <a:endParaRPr lang="he-IL"/>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A15C72B6-40AF-45D0-BBCB-208390D002CF}" type="datetimeFigureOut">
              <a:rPr lang="he-IL" smtClean="0"/>
              <a:t>כ"ז/חשון/תשע"ט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CD19D144-68AD-439B-B099-362F4368E9AC}" type="slidenum">
              <a:rPr lang="he-IL" smtClean="0"/>
              <a:t>‹#›</a:t>
            </a:fld>
            <a:endParaRPr lang="he-IL"/>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he-IL"/>
              <a:t>לחץ כדי לערוך סגנון כותרת של תבנית בסיס</a:t>
            </a: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A15C72B6-40AF-45D0-BBCB-208390D002CF}" type="datetimeFigureOut">
              <a:rPr lang="he-IL" smtClean="0"/>
              <a:t>כ"ז/חשון/תשע"ט</a:t>
            </a:fld>
            <a:endParaRPr lang="he-IL"/>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he-IL"/>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CD19D144-68AD-439B-B099-362F4368E9AC}"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323528" y="731520"/>
            <a:ext cx="8496944" cy="2697480"/>
          </a:xfrm>
        </p:spPr>
        <p:txBody>
          <a:bodyPr>
            <a:normAutofit fontScale="92500" lnSpcReduction="20000"/>
          </a:bodyPr>
          <a:lstStyle/>
          <a:p>
            <a:pPr marL="45720" indent="0" algn="ctr">
              <a:buNone/>
            </a:pPr>
            <a:r>
              <a:rPr lang="he-IL" sz="5400" b="1" dirty="0">
                <a:solidFill>
                  <a:srgbClr val="C00000"/>
                </a:solidFill>
              </a:rPr>
              <a:t>חדלות פירעון של יחיד</a:t>
            </a:r>
          </a:p>
          <a:p>
            <a:pPr algn="ctr"/>
            <a:endParaRPr lang="he-IL" sz="2600" b="1" dirty="0">
              <a:solidFill>
                <a:srgbClr val="C00000"/>
              </a:solidFill>
            </a:endParaRPr>
          </a:p>
          <a:p>
            <a:pPr marL="45720" indent="0" algn="ctr">
              <a:buNone/>
            </a:pPr>
            <a:r>
              <a:rPr lang="he-IL" sz="5400" b="1" dirty="0">
                <a:solidFill>
                  <a:srgbClr val="C00000"/>
                </a:solidFill>
              </a:rPr>
              <a:t>השינויים המהותיים לעומת הדין הקיים</a:t>
            </a:r>
          </a:p>
          <a:p>
            <a:pPr marL="45720" indent="0" algn="ctr">
              <a:buNone/>
            </a:pPr>
            <a:endParaRPr lang="he-IL" sz="5400" b="1" dirty="0">
              <a:solidFill>
                <a:srgbClr val="C00000"/>
              </a:solidFill>
            </a:endParaRPr>
          </a:p>
          <a:p>
            <a:pPr marL="45720" indent="0" algn="ctr">
              <a:buNone/>
            </a:pPr>
            <a:endParaRPr lang="he-IL" sz="5400" b="1" dirty="0">
              <a:solidFill>
                <a:srgbClr val="C00000"/>
              </a:solidFill>
            </a:endParaRPr>
          </a:p>
          <a:p>
            <a:pPr marL="45720" indent="0" algn="ctr">
              <a:buNone/>
            </a:pPr>
            <a:endParaRPr lang="he-IL" sz="5400" b="1" dirty="0">
              <a:solidFill>
                <a:srgbClr val="C00000"/>
              </a:solidFill>
            </a:endParaRPr>
          </a:p>
        </p:txBody>
      </p:sp>
      <p:sp>
        <p:nvSpPr>
          <p:cNvPr id="5" name="TextBox 4"/>
          <p:cNvSpPr txBox="1"/>
          <p:nvPr/>
        </p:nvSpPr>
        <p:spPr>
          <a:xfrm>
            <a:off x="755576" y="4077072"/>
            <a:ext cx="7488832" cy="2088232"/>
          </a:xfrm>
          <a:prstGeom prst="rect">
            <a:avLst/>
          </a:prstGeom>
          <a:noFill/>
        </p:spPr>
        <p:txBody>
          <a:bodyPr wrap="square" rtlCol="1">
            <a:spAutoFit/>
          </a:bodyPr>
          <a:lstStyle/>
          <a:p>
            <a:endParaRPr lang="he-IL" dirty="0"/>
          </a:p>
        </p:txBody>
      </p:sp>
      <p:pic>
        <p:nvPicPr>
          <p:cNvPr id="8" name="Picture 2" descr="Free Clipart: New On Stars | ead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3493630"/>
            <a:ext cx="2592288"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194930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257ACEAA-0140-43C4-A70D-2977F4769513}"/>
              </a:ext>
            </a:extLst>
          </p:cNvPr>
          <p:cNvSpPr>
            <a:spLocks noGrp="1"/>
          </p:cNvSpPr>
          <p:nvPr>
            <p:ph sz="quarter" idx="13"/>
          </p:nvPr>
        </p:nvSpPr>
        <p:spPr>
          <a:xfrm>
            <a:off x="31948" y="1538612"/>
            <a:ext cx="8356476" cy="4194644"/>
          </a:xfrm>
        </p:spPr>
        <p:txBody>
          <a:bodyPr>
            <a:normAutofit/>
          </a:bodyPr>
          <a:lstStyle/>
          <a:p>
            <a:pPr marL="45720" indent="0" algn="just">
              <a:buNone/>
            </a:pPr>
            <a:endParaRPr lang="he-IL" sz="2400" b="1" dirty="0"/>
          </a:p>
          <a:p>
            <a:pPr algn="just">
              <a:buFont typeface="Arial" panose="020B0604020202020204" pitchFamily="34" charset="0"/>
              <a:buChar char="•"/>
            </a:pPr>
            <a:r>
              <a:rPr lang="he-IL" sz="2400" b="1" dirty="0"/>
              <a:t>אין חובה על הרשם למנות נאמן – נקבע במפורש בסעיף 205 לחוק:</a:t>
            </a:r>
          </a:p>
          <a:p>
            <a:pPr algn="just">
              <a:buFont typeface="Arial" panose="020B0604020202020204" pitchFamily="34" charset="0"/>
              <a:buChar char="•"/>
            </a:pPr>
            <a:endParaRPr lang="he-IL" sz="2400" b="1" dirty="0"/>
          </a:p>
          <a:p>
            <a:pPr marL="45720" indent="0" algn="ctr" defTabSz="876300">
              <a:buNone/>
              <a:tabLst>
                <a:tab pos="7083425" algn="l"/>
                <a:tab pos="7710488" algn="l"/>
              </a:tabLst>
            </a:pPr>
            <a:r>
              <a:rPr lang="he-IL" sz="2400" dirty="0"/>
              <a:t> </a:t>
            </a:r>
            <a:r>
              <a:rPr lang="he-IL" sz="2400" b="1" i="1" dirty="0">
                <a:latin typeface="FrankRuehl" panose="020E0503060101010101" pitchFamily="34" charset="-79"/>
                <a:cs typeface="FrankRuehl" panose="020E0503060101010101" pitchFamily="34" charset="-79"/>
              </a:rPr>
              <a:t>"רשם ההוצאה לפועל רשאי שלא למנות נאמן</a:t>
            </a:r>
          </a:p>
          <a:p>
            <a:pPr marL="45720" indent="0" algn="ctr" defTabSz="876300">
              <a:buNone/>
              <a:tabLst>
                <a:tab pos="7083425" algn="l"/>
                <a:tab pos="7710488" algn="l"/>
              </a:tabLst>
            </a:pPr>
            <a:r>
              <a:rPr lang="he-IL" sz="2400" b="1" i="1" dirty="0">
                <a:latin typeface="FrankRuehl" panose="020E0503060101010101" pitchFamily="34" charset="-79"/>
                <a:cs typeface="FrankRuehl" panose="020E0503060101010101" pitchFamily="34" charset="-79"/>
              </a:rPr>
              <a:t>      אם מצא כי אין הצדקה לכך </a:t>
            </a:r>
            <a:r>
              <a:rPr lang="he-IL" sz="2400" b="1" i="1" u="sng" dirty="0">
                <a:latin typeface="FrankRuehl" panose="020E0503060101010101" pitchFamily="34" charset="-79"/>
                <a:cs typeface="FrankRuehl" panose="020E0503060101010101" pitchFamily="34" charset="-79"/>
              </a:rPr>
              <a:t>בנסיבות העניין ומנימוקים שיירשמו</a:t>
            </a:r>
            <a:r>
              <a:rPr lang="he-IL" sz="2400" b="1" i="1" dirty="0">
                <a:latin typeface="FrankRuehl" panose="020E0503060101010101" pitchFamily="34" charset="-79"/>
                <a:cs typeface="FrankRuehl" panose="020E0503060101010101" pitchFamily="34" charset="-79"/>
              </a:rPr>
              <a:t>;</a:t>
            </a:r>
          </a:p>
          <a:p>
            <a:pPr marL="45720" indent="0" algn="ctr" defTabSz="876300">
              <a:buNone/>
              <a:tabLst>
                <a:tab pos="7083425" algn="l"/>
                <a:tab pos="7710488" algn="l"/>
              </a:tabLst>
            </a:pPr>
            <a:r>
              <a:rPr lang="he-IL" sz="2400" b="1" i="1" dirty="0">
                <a:latin typeface="FrankRuehl" panose="020E0503060101010101" pitchFamily="34" charset="-79"/>
                <a:cs typeface="FrankRuehl" panose="020E0503060101010101" pitchFamily="34" charset="-79"/>
              </a:rPr>
              <a:t>החליט הרשם כאמור ימלא הוא את כל תפקידי הנאמן  לפי  חוק זה."</a:t>
            </a:r>
            <a:endParaRPr lang="he-IL" sz="8800" dirty="0"/>
          </a:p>
          <a:p>
            <a:pPr marL="45720" indent="0" algn="just">
              <a:buNone/>
            </a:pPr>
            <a:endParaRPr lang="he-IL" sz="8800" b="1" dirty="0"/>
          </a:p>
          <a:p>
            <a:pPr marL="45720" indent="0" algn="just">
              <a:buNone/>
            </a:pPr>
            <a:endParaRPr lang="he-IL" sz="8800" b="1" dirty="0"/>
          </a:p>
          <a:p>
            <a:pPr algn="just">
              <a:buFont typeface="Arial" panose="020B0604020202020204" pitchFamily="34" charset="0"/>
              <a:buChar char="•"/>
            </a:pPr>
            <a:endParaRPr lang="he-IL" sz="8800" b="1" dirty="0"/>
          </a:p>
          <a:p>
            <a:pPr marL="45720" indent="0" algn="just">
              <a:buNone/>
            </a:pPr>
            <a:endParaRPr lang="he-IL" sz="8800" b="1" dirty="0"/>
          </a:p>
          <a:p>
            <a:pPr marL="45720" indent="0" algn="ctr">
              <a:buNone/>
            </a:pPr>
            <a:endParaRPr lang="he-IL" sz="8800" b="1" dirty="0"/>
          </a:p>
          <a:p>
            <a:pPr marL="45720" indent="0" algn="ctr">
              <a:buNone/>
            </a:pPr>
            <a:endParaRPr lang="en-US" sz="8800" dirty="0"/>
          </a:p>
          <a:p>
            <a:pPr marL="45720" indent="0" algn="just">
              <a:buNone/>
            </a:pPr>
            <a:endParaRPr lang="he-IL" sz="2400" b="1" dirty="0"/>
          </a:p>
        </p:txBody>
      </p:sp>
      <p:sp>
        <p:nvSpPr>
          <p:cNvPr id="6" name="TextBox 5"/>
          <p:cNvSpPr txBox="1"/>
          <p:nvPr/>
        </p:nvSpPr>
        <p:spPr>
          <a:xfrm>
            <a:off x="755576" y="338283"/>
            <a:ext cx="7632848" cy="1200329"/>
          </a:xfrm>
          <a:prstGeom prst="rect">
            <a:avLst/>
          </a:prstGeom>
          <a:noFill/>
        </p:spPr>
        <p:txBody>
          <a:bodyPr wrap="square" rtlCol="1">
            <a:spAutoFit/>
          </a:bodyPr>
          <a:lstStyle/>
          <a:p>
            <a:pPr algn="ctr"/>
            <a:r>
              <a:rPr lang="he-IL" sz="3600" b="1" dirty="0">
                <a:solidFill>
                  <a:srgbClr val="FF0000"/>
                </a:solidFill>
              </a:rPr>
              <a:t>ההבדל בין ההליך בבית משפט להליך בהוצאה לפועל  - חלק 4</a:t>
            </a:r>
            <a:endParaRPr lang="he-IL" dirty="0">
              <a:solidFill>
                <a:srgbClr val="FF0000"/>
              </a:solidFill>
            </a:endParaRPr>
          </a:p>
        </p:txBody>
      </p:sp>
    </p:spTree>
    <p:extLst>
      <p:ext uri="{BB962C8B-B14F-4D97-AF65-F5344CB8AC3E}">
        <p14:creationId xmlns:p14="http://schemas.microsoft.com/office/powerpoint/2010/main" val="11786725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051720" y="375128"/>
            <a:ext cx="5256584" cy="923330"/>
          </a:xfrm>
          <a:prstGeom prst="rect">
            <a:avLst/>
          </a:prstGeom>
          <a:noFill/>
        </p:spPr>
        <p:txBody>
          <a:bodyPr wrap="square" rtlCol="1">
            <a:spAutoFit/>
          </a:bodyPr>
          <a:lstStyle/>
          <a:p>
            <a:r>
              <a:rPr lang="he-IL" sz="3600" b="1" dirty="0">
                <a:solidFill>
                  <a:schemeClr val="accent1">
                    <a:lumMod val="75000"/>
                  </a:schemeClr>
                </a:solidFill>
              </a:rPr>
              <a:t>פתיחת הליך בסכום נמוך</a:t>
            </a:r>
            <a:endParaRPr lang="he-IL" sz="3200" b="1" dirty="0">
              <a:solidFill>
                <a:schemeClr val="accent1">
                  <a:lumMod val="75000"/>
                </a:schemeClr>
              </a:solidFill>
            </a:endParaRPr>
          </a:p>
          <a:p>
            <a:endParaRPr lang="he-IL" dirty="0"/>
          </a:p>
        </p:txBody>
      </p:sp>
      <p:graphicFrame>
        <p:nvGraphicFramePr>
          <p:cNvPr id="10" name="דיאגרמה 3"/>
          <p:cNvGraphicFramePr/>
          <p:nvPr>
            <p:extLst>
              <p:ext uri="{D42A27DB-BD31-4B8C-83A1-F6EECF244321}">
                <p14:modId xmlns:p14="http://schemas.microsoft.com/office/powerpoint/2010/main" val="413385558"/>
              </p:ext>
            </p:extLst>
          </p:nvPr>
        </p:nvGraphicFramePr>
        <p:xfrm>
          <a:off x="0" y="22523"/>
          <a:ext cx="9144000" cy="5949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p:cNvSpPr txBox="1"/>
          <p:nvPr/>
        </p:nvSpPr>
        <p:spPr>
          <a:xfrm>
            <a:off x="5652120" y="2178644"/>
            <a:ext cx="619080" cy="461665"/>
          </a:xfrm>
          <a:prstGeom prst="rect">
            <a:avLst/>
          </a:prstGeom>
          <a:noFill/>
        </p:spPr>
        <p:txBody>
          <a:bodyPr wrap="none" rtlCol="1">
            <a:spAutoFit/>
          </a:bodyPr>
          <a:lstStyle/>
          <a:p>
            <a:pPr algn="ctr"/>
            <a:r>
              <a:rPr lang="he-IL" sz="1200" dirty="0"/>
              <a:t>בתוך</a:t>
            </a:r>
          </a:p>
          <a:p>
            <a:r>
              <a:rPr lang="he-IL" sz="1200" dirty="0"/>
              <a:t> 30 יום</a:t>
            </a:r>
          </a:p>
        </p:txBody>
      </p:sp>
      <p:sp>
        <p:nvSpPr>
          <p:cNvPr id="13" name="מלבן מעוגל 12"/>
          <p:cNvSpPr/>
          <p:nvPr/>
        </p:nvSpPr>
        <p:spPr>
          <a:xfrm>
            <a:off x="3779912" y="5085184"/>
            <a:ext cx="1224136" cy="144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400" dirty="0">
                <a:solidFill>
                  <a:schemeClr val="tx1"/>
                </a:solidFill>
              </a:rPr>
              <a:t>דיון באישור הסדר</a:t>
            </a:r>
          </a:p>
        </p:txBody>
      </p:sp>
      <p:sp>
        <p:nvSpPr>
          <p:cNvPr id="14" name="חץ למטה 13"/>
          <p:cNvSpPr/>
          <p:nvPr/>
        </p:nvSpPr>
        <p:spPr>
          <a:xfrm>
            <a:off x="4319972" y="4471392"/>
            <a:ext cx="360040" cy="432048"/>
          </a:xfrm>
          <a:prstGeom prst="down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61317639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indefinite"/>
                            </p:stCondLst>
                          </p:cTn>
                        </p:par>
                      </p:childTnLst>
                    </p:cTn>
                  </p:par>
                  <p:par>
                    <p:cTn id="5" fill="hold" nodeType="clickPar">
                      <p:stCondLst>
                        <p:cond delay="indefinite"/>
                      </p:stCondLst>
                      <p:childTnLst>
                        <p:par>
                          <p:cTn id="6" fill="hold" nodeType="withGroup">
                            <p:stCondLst>
                              <p:cond delay="indefinite"/>
                            </p:stCondLst>
                          </p:cTn>
                        </p:par>
                      </p:childTnLst>
                    </p:cTn>
                  </p:par>
                  <p:par>
                    <p:cTn id="7" fill="hold" nodeType="clickPar">
                      <p:stCondLst>
                        <p:cond delay="indefinite"/>
                      </p:stCondLst>
                      <p:childTnLst>
                        <p:par>
                          <p:cTn id="8" fill="hold" nodeType="withGroup">
                            <p:stCondLst>
                              <p:cond delay="indefinite"/>
                            </p:stCondLst>
                          </p:cTn>
                        </p:par>
                      </p:childTnLst>
                    </p:cTn>
                  </p:par>
                  <p:par>
                    <p:cTn id="9" fill="hold" nodeType="clickPar">
                      <p:stCondLst>
                        <p:cond delay="indefinite"/>
                      </p:stCondLst>
                      <p:childTnLst>
                        <p:par>
                          <p:cTn id="10" fill="hold" nodeType="withGroup">
                            <p:stCondLst>
                              <p:cond delay="indefinite"/>
                            </p:stCond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195736" y="1700808"/>
            <a:ext cx="4824536" cy="3046988"/>
          </a:xfrm>
          <a:prstGeom prst="rect">
            <a:avLst/>
          </a:prstGeom>
          <a:noFill/>
        </p:spPr>
        <p:txBody>
          <a:bodyPr wrap="square" rtlCol="1">
            <a:spAutoFit/>
          </a:bodyPr>
          <a:lstStyle/>
          <a:p>
            <a:pPr algn="ctr"/>
            <a:r>
              <a:rPr lang="he-IL" sz="4800" b="1" dirty="0">
                <a:solidFill>
                  <a:schemeClr val="accent1">
                    <a:lumMod val="75000"/>
                  </a:schemeClr>
                </a:solidFill>
              </a:rPr>
              <a:t>שינויים עיקריים בדין החדש לעומת הדין הישן</a:t>
            </a:r>
          </a:p>
          <a:p>
            <a:endParaRPr lang="he-IL" sz="4800" dirty="0"/>
          </a:p>
        </p:txBody>
      </p:sp>
    </p:spTree>
    <p:extLst>
      <p:ext uri="{BB962C8B-B14F-4D97-AF65-F5344CB8AC3E}">
        <p14:creationId xmlns:p14="http://schemas.microsoft.com/office/powerpoint/2010/main" val="181007393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indefinite"/>
                            </p:stCondLst>
                          </p:cTn>
                        </p:par>
                      </p:childTnLst>
                    </p:cTn>
                  </p:par>
                  <p:par>
                    <p:cTn id="5" fill="hold" nodeType="clickPar">
                      <p:stCondLst>
                        <p:cond delay="indefinite"/>
                      </p:stCondLst>
                      <p:childTnLst>
                        <p:par>
                          <p:cTn id="6" fill="hold" nodeType="withGroup">
                            <p:stCondLst>
                              <p:cond delay="indefinite"/>
                            </p:stCondLst>
                          </p:cTn>
                        </p:par>
                      </p:childTnLst>
                    </p:cTn>
                  </p:par>
                  <p:par>
                    <p:cTn id="7" fill="hold" nodeType="clickPar">
                      <p:stCondLst>
                        <p:cond delay="indefinite"/>
                      </p:stCondLst>
                      <p:childTnLst>
                        <p:par>
                          <p:cTn id="8" fill="hold" nodeType="withGroup">
                            <p:stCondLst>
                              <p:cond delay="indefinite"/>
                            </p:stCondLst>
                          </p:cTn>
                        </p:par>
                      </p:childTnLst>
                    </p:cTn>
                  </p:par>
                  <p:par>
                    <p:cTn id="9" fill="hold" nodeType="clickPar">
                      <p:stCondLst>
                        <p:cond delay="indefinite"/>
                      </p:stCondLst>
                      <p:childTnLst>
                        <p:par>
                          <p:cTn id="10" fill="hold" nodeType="withGroup">
                            <p:stCondLst>
                              <p:cond delay="indefinite"/>
                            </p:stCond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64088" y="1556792"/>
            <a:ext cx="3672408" cy="1938992"/>
          </a:xfrm>
          <a:prstGeom prst="rect">
            <a:avLst/>
          </a:prstGeom>
          <a:noFill/>
        </p:spPr>
        <p:txBody>
          <a:bodyPr wrap="square" rtlCol="1">
            <a:spAutoFit/>
          </a:bodyPr>
          <a:lstStyle/>
          <a:p>
            <a:r>
              <a:rPr lang="he-IL" sz="2400" dirty="0"/>
              <a:t>בדין הישן: </a:t>
            </a:r>
          </a:p>
          <a:p>
            <a:endParaRPr lang="he-IL" sz="2400" dirty="0"/>
          </a:p>
          <a:p>
            <a:r>
              <a:rPr lang="he-IL" sz="2400" dirty="0"/>
              <a:t>ההפטר "</a:t>
            </a:r>
            <a:r>
              <a:rPr lang="he-IL" sz="2400" b="1" dirty="0"/>
              <a:t>יפטור את פושט הרגל מכל </a:t>
            </a:r>
            <a:r>
              <a:rPr lang="he-IL" sz="2400" b="1" u="sng" dirty="0"/>
              <a:t>חוב בר-תביעה</a:t>
            </a:r>
            <a:r>
              <a:rPr lang="he-IL" sz="2400" b="1" dirty="0"/>
              <a:t> [...]</a:t>
            </a:r>
            <a:r>
              <a:rPr lang="he-IL" sz="2400" dirty="0"/>
              <a:t>" </a:t>
            </a:r>
            <a:r>
              <a:rPr lang="he-IL" sz="1600" dirty="0"/>
              <a:t>(סעיף 69 לפקודה).</a:t>
            </a:r>
          </a:p>
        </p:txBody>
      </p:sp>
      <p:sp>
        <p:nvSpPr>
          <p:cNvPr id="5" name="TextBox 4"/>
          <p:cNvSpPr txBox="1"/>
          <p:nvPr/>
        </p:nvSpPr>
        <p:spPr>
          <a:xfrm>
            <a:off x="467544" y="1556792"/>
            <a:ext cx="4320480" cy="3046988"/>
          </a:xfrm>
          <a:prstGeom prst="rect">
            <a:avLst/>
          </a:prstGeom>
          <a:noFill/>
        </p:spPr>
        <p:txBody>
          <a:bodyPr wrap="square" rtlCol="1">
            <a:spAutoFit/>
          </a:bodyPr>
          <a:lstStyle/>
          <a:p>
            <a:r>
              <a:rPr lang="he-IL" sz="2400" dirty="0"/>
              <a:t>בדין החדש: </a:t>
            </a:r>
          </a:p>
          <a:p>
            <a:endParaRPr lang="he-IL" sz="2400" dirty="0"/>
          </a:p>
          <a:p>
            <a:r>
              <a:rPr lang="he-IL" sz="2400" dirty="0"/>
              <a:t>"</a:t>
            </a:r>
            <a:r>
              <a:rPr lang="he-IL" sz="2400" b="1" dirty="0"/>
              <a:t>בתום תקופת התשלומים [...] יהיה היחיד... פטור </a:t>
            </a:r>
            <a:r>
              <a:rPr lang="he-IL" sz="2400" b="1" u="sng" dirty="0"/>
              <a:t>מחובות העבר שלא ניתן לפרוע מנכסי</a:t>
            </a:r>
            <a:r>
              <a:rPr lang="he-IL" sz="2400" b="1" dirty="0"/>
              <a:t> קופת הנשייה</a:t>
            </a:r>
            <a:r>
              <a:rPr lang="he-IL" sz="2400" dirty="0"/>
              <a:t>" </a:t>
            </a:r>
            <a:r>
              <a:rPr lang="he-IL" sz="1600" dirty="0"/>
              <a:t>(סעיף 174 לחוק)</a:t>
            </a:r>
            <a:r>
              <a:rPr lang="he-IL" sz="2400" dirty="0"/>
              <a:t>.</a:t>
            </a:r>
          </a:p>
          <a:p>
            <a:endParaRPr lang="he-IL" sz="2400" dirty="0"/>
          </a:p>
          <a:p>
            <a:endParaRPr lang="he-IL" sz="2400" dirty="0"/>
          </a:p>
        </p:txBody>
      </p:sp>
      <p:sp>
        <p:nvSpPr>
          <p:cNvPr id="7" name="TextBox 6"/>
          <p:cNvSpPr txBox="1"/>
          <p:nvPr/>
        </p:nvSpPr>
        <p:spPr>
          <a:xfrm>
            <a:off x="2835156" y="375128"/>
            <a:ext cx="3744416" cy="923330"/>
          </a:xfrm>
          <a:prstGeom prst="rect">
            <a:avLst/>
          </a:prstGeom>
          <a:noFill/>
        </p:spPr>
        <p:txBody>
          <a:bodyPr wrap="square" rtlCol="1">
            <a:spAutoFit/>
          </a:bodyPr>
          <a:lstStyle/>
          <a:p>
            <a:r>
              <a:rPr lang="he-IL" sz="3600" b="1" dirty="0">
                <a:solidFill>
                  <a:schemeClr val="accent1">
                    <a:lumMod val="75000"/>
                  </a:schemeClr>
                </a:solidFill>
              </a:rPr>
              <a:t>הגדרת ההפטר</a:t>
            </a:r>
            <a:endParaRPr lang="he-IL" sz="3200" b="1" dirty="0">
              <a:solidFill>
                <a:schemeClr val="accent1">
                  <a:lumMod val="75000"/>
                </a:schemeClr>
              </a:solidFill>
            </a:endParaRPr>
          </a:p>
          <a:p>
            <a:endParaRPr lang="he-IL" dirty="0"/>
          </a:p>
        </p:txBody>
      </p:sp>
      <p:sp>
        <p:nvSpPr>
          <p:cNvPr id="2" name="מלבן 1"/>
          <p:cNvSpPr/>
          <p:nvPr/>
        </p:nvSpPr>
        <p:spPr>
          <a:xfrm>
            <a:off x="467544" y="4725144"/>
            <a:ext cx="4239820" cy="1200329"/>
          </a:xfrm>
          <a:prstGeom prst="rect">
            <a:avLst/>
          </a:prstGeom>
        </p:spPr>
        <p:txBody>
          <a:bodyPr wrap="square">
            <a:spAutoFit/>
          </a:bodyPr>
          <a:lstStyle/>
          <a:p>
            <a:pPr marL="45720" indent="0" algn="just">
              <a:buNone/>
            </a:pPr>
            <a:r>
              <a:rPr lang="he-IL" dirty="0"/>
              <a:t>הגדרת ההפטר מלמדת על המהות של ה</a:t>
            </a:r>
            <a:r>
              <a:rPr lang="he-IL" b="1" u="sng" dirty="0"/>
              <a:t>צו לשיקום כלכלי כצו הגודר את החוב</a:t>
            </a:r>
            <a:r>
              <a:rPr lang="he-IL" dirty="0"/>
              <a:t>, ומשווה אותו לגובה הנכסים - לצרכי פדיון או פירעון ממימוש נכסים.</a:t>
            </a:r>
            <a:endParaRPr lang="en-US" dirty="0"/>
          </a:p>
        </p:txBody>
      </p:sp>
    </p:spTree>
    <p:extLst>
      <p:ext uri="{BB962C8B-B14F-4D97-AF65-F5344CB8AC3E}">
        <p14:creationId xmlns:p14="http://schemas.microsoft.com/office/powerpoint/2010/main" val="235075838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indefinite"/>
                            </p:stCondLst>
                          </p:cTn>
                        </p:par>
                      </p:childTnLst>
                    </p:cTn>
                  </p:par>
                  <p:par>
                    <p:cTn id="5" fill="hold" nodeType="clickPar">
                      <p:stCondLst>
                        <p:cond delay="indefinite"/>
                      </p:stCondLst>
                      <p:childTnLst>
                        <p:par>
                          <p:cTn id="6" fill="hold" nodeType="withGroup">
                            <p:stCondLst>
                              <p:cond delay="indefinite"/>
                            </p:stCondLst>
                          </p:cTn>
                        </p:par>
                      </p:childTnLst>
                    </p:cTn>
                  </p:par>
                  <p:par>
                    <p:cTn id="7" fill="hold" nodeType="clickPar">
                      <p:stCondLst>
                        <p:cond delay="indefinite"/>
                      </p:stCondLst>
                      <p:childTnLst>
                        <p:par>
                          <p:cTn id="8" fill="hold" nodeType="withGroup">
                            <p:stCondLst>
                              <p:cond delay="indefinite"/>
                            </p:stCondLst>
                          </p:cTn>
                        </p:par>
                      </p:childTnLst>
                    </p:cTn>
                  </p:par>
                  <p:par>
                    <p:cTn id="9" fill="hold" nodeType="clickPar">
                      <p:stCondLst>
                        <p:cond delay="indefinite"/>
                      </p:stCondLst>
                      <p:childTnLst>
                        <p:par>
                          <p:cTn id="10" fill="hold" nodeType="withGroup">
                            <p:stCondLst>
                              <p:cond delay="indefinite"/>
                            </p:stCond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611560" y="2636912"/>
            <a:ext cx="8064896" cy="3861048"/>
          </a:xfrm>
        </p:spPr>
        <p:txBody>
          <a:bodyPr>
            <a:normAutofit fontScale="92500" lnSpcReduction="10000"/>
          </a:bodyPr>
          <a:lstStyle/>
          <a:p>
            <a:pPr marL="45720" indent="0" algn="just">
              <a:buNone/>
            </a:pPr>
            <a:r>
              <a:rPr lang="he-IL" sz="2400" dirty="0"/>
              <a:t>בדין הקיים נקבע כי </a:t>
            </a:r>
            <a:r>
              <a:rPr lang="he-IL" sz="2400" b="1" u="sng" dirty="0"/>
              <a:t>ההפטר הוא דיוני ולא מהותי</a:t>
            </a:r>
            <a:r>
              <a:rPr lang="he-IL" sz="2400" dirty="0"/>
              <a:t>. ר' דעת יחיד של כב' השופט עמית בע"א 4260/15: </a:t>
            </a:r>
          </a:p>
          <a:p>
            <a:pPr marL="45720" indent="0" algn="just">
              <a:buNone/>
            </a:pPr>
            <a:endParaRPr lang="he-IL" sz="2400" dirty="0"/>
          </a:p>
          <a:p>
            <a:pPr marL="45720" indent="0" algn="just">
              <a:buNone/>
            </a:pPr>
            <a:r>
              <a:rPr lang="he-IL" sz="2400" dirty="0"/>
              <a:t>"</a:t>
            </a:r>
            <a:r>
              <a:rPr lang="he-IL" sz="2400" b="1" i="1" dirty="0"/>
              <a:t>אני סבור כי ההפטר שניתן לחייב הוא אכן דיוני, ואין בו כדי לאיין את החוב אלא כדי למנוע מנושה להמשיך לפעול כנגד חייב שקיבל הפטר</a:t>
            </a:r>
            <a:r>
              <a:rPr lang="he-IL" sz="2400" dirty="0"/>
              <a:t>". </a:t>
            </a:r>
          </a:p>
          <a:p>
            <a:pPr marL="45720" indent="0" algn="just">
              <a:buNone/>
            </a:pPr>
            <a:endParaRPr lang="he-IL" sz="2400" dirty="0"/>
          </a:p>
          <a:p>
            <a:pPr marL="45720" indent="0" algn="just">
              <a:buNone/>
            </a:pPr>
            <a:r>
              <a:rPr lang="he-IL" sz="2400" dirty="0"/>
              <a:t>ר' גם ע"א 4003/99 שקבע כי הפטר היא טענת הגנה בדומה להתיישנות, ומשלא נטענה בכתב ההגנה – לא תהווה מחסום מגבייה מהחייב.</a:t>
            </a:r>
          </a:p>
          <a:p>
            <a:pPr marL="45720" indent="0" algn="just">
              <a:buNone/>
            </a:pPr>
            <a:endParaRPr lang="he-IL" sz="2400" dirty="0"/>
          </a:p>
          <a:p>
            <a:endParaRPr lang="he-IL" dirty="0"/>
          </a:p>
        </p:txBody>
      </p:sp>
      <p:sp>
        <p:nvSpPr>
          <p:cNvPr id="5" name="TextBox 4"/>
          <p:cNvSpPr txBox="1"/>
          <p:nvPr/>
        </p:nvSpPr>
        <p:spPr>
          <a:xfrm>
            <a:off x="539552" y="1298458"/>
            <a:ext cx="8218001" cy="923330"/>
          </a:xfrm>
          <a:prstGeom prst="rect">
            <a:avLst/>
          </a:prstGeom>
          <a:noFill/>
        </p:spPr>
        <p:txBody>
          <a:bodyPr wrap="square" rtlCol="1">
            <a:spAutoFit/>
          </a:bodyPr>
          <a:lstStyle/>
          <a:p>
            <a:r>
              <a:rPr lang="he-IL" b="1" u="sng" dirty="0"/>
              <a:t>ההפטר</a:t>
            </a:r>
            <a:r>
              <a:rPr lang="he-IL" dirty="0"/>
              <a:t> בחוק חדלות פירעון ניתן </a:t>
            </a:r>
            <a:r>
              <a:rPr lang="he-IL" b="1" u="sng" dirty="0"/>
              <a:t>על ידי הממונה</a:t>
            </a:r>
            <a:r>
              <a:rPr lang="he-IL" dirty="0"/>
              <a:t>, והוא מסיים רק את תקופת התשלומים החודשיים, ולא מסיים את ההליך כולו </a:t>
            </a:r>
            <a:r>
              <a:rPr lang="he-IL" sz="1600" dirty="0"/>
              <a:t>(סעיף 174)</a:t>
            </a:r>
            <a:r>
              <a:rPr lang="he-IL" dirty="0"/>
              <a:t>.</a:t>
            </a:r>
          </a:p>
          <a:p>
            <a:endParaRPr lang="he-IL" dirty="0"/>
          </a:p>
        </p:txBody>
      </p:sp>
      <p:sp>
        <p:nvSpPr>
          <p:cNvPr id="6" name="TextBox 5"/>
          <p:cNvSpPr txBox="1"/>
          <p:nvPr/>
        </p:nvSpPr>
        <p:spPr>
          <a:xfrm>
            <a:off x="2835156" y="375128"/>
            <a:ext cx="3744416" cy="923330"/>
          </a:xfrm>
          <a:prstGeom prst="rect">
            <a:avLst/>
          </a:prstGeom>
          <a:noFill/>
        </p:spPr>
        <p:txBody>
          <a:bodyPr wrap="square" rtlCol="1">
            <a:spAutoFit/>
          </a:bodyPr>
          <a:lstStyle/>
          <a:p>
            <a:r>
              <a:rPr lang="he-IL" sz="3600" b="1" dirty="0">
                <a:solidFill>
                  <a:schemeClr val="accent1">
                    <a:lumMod val="75000"/>
                  </a:schemeClr>
                </a:solidFill>
              </a:rPr>
              <a:t>הגדרת ההפטר</a:t>
            </a:r>
            <a:endParaRPr lang="he-IL" sz="3200" b="1" dirty="0">
              <a:solidFill>
                <a:schemeClr val="accent1">
                  <a:lumMod val="75000"/>
                </a:schemeClr>
              </a:solidFill>
            </a:endParaRPr>
          </a:p>
          <a:p>
            <a:endParaRPr lang="he-IL" dirty="0"/>
          </a:p>
        </p:txBody>
      </p:sp>
    </p:spTree>
    <p:extLst>
      <p:ext uri="{BB962C8B-B14F-4D97-AF65-F5344CB8AC3E}">
        <p14:creationId xmlns:p14="http://schemas.microsoft.com/office/powerpoint/2010/main" val="181740595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3322A036-1C5D-4E91-A662-DE56A4CC978B}"/>
              </a:ext>
            </a:extLst>
          </p:cNvPr>
          <p:cNvSpPr>
            <a:spLocks noGrp="1"/>
          </p:cNvSpPr>
          <p:nvPr>
            <p:ph sz="quarter" idx="13"/>
          </p:nvPr>
        </p:nvSpPr>
        <p:spPr>
          <a:xfrm>
            <a:off x="3995936" y="1871514"/>
            <a:ext cx="5133695" cy="1485478"/>
          </a:xfrm>
        </p:spPr>
        <p:txBody>
          <a:bodyPr>
            <a:normAutofit/>
          </a:bodyPr>
          <a:lstStyle/>
          <a:p>
            <a:pPr marL="45720" indent="0" algn="ctr">
              <a:buNone/>
            </a:pPr>
            <a:r>
              <a:rPr lang="he-IL" sz="2400" dirty="0">
                <a:solidFill>
                  <a:schemeClr val="tx1"/>
                </a:solidFill>
              </a:rPr>
              <a:t>לנאמן יוקנו </a:t>
            </a:r>
            <a:r>
              <a:rPr lang="he-IL" sz="2400" b="1" u="sng" dirty="0">
                <a:solidFill>
                  <a:schemeClr val="tx1"/>
                </a:solidFill>
              </a:rPr>
              <a:t>סמכויותיו של החייב </a:t>
            </a:r>
            <a:r>
              <a:rPr lang="he-IL" sz="2400" dirty="0">
                <a:solidFill>
                  <a:schemeClr val="tx1"/>
                </a:solidFill>
              </a:rPr>
              <a:t>לעשות בנכסיו, ולא הנכסים עצמם.</a:t>
            </a:r>
          </a:p>
          <a:p>
            <a:pPr marL="45720" indent="0" algn="ctr">
              <a:buNone/>
            </a:pPr>
            <a:r>
              <a:rPr lang="he-IL" sz="1600" dirty="0">
                <a:solidFill>
                  <a:schemeClr val="tx1"/>
                </a:solidFill>
              </a:rPr>
              <a:t>(סעיף 131 לחוק).</a:t>
            </a:r>
          </a:p>
          <a:p>
            <a:pPr marL="45720" indent="0" algn="ctr">
              <a:buNone/>
            </a:pPr>
            <a:endParaRPr lang="he-IL" sz="2400" dirty="0">
              <a:solidFill>
                <a:schemeClr val="tx1"/>
              </a:solidFill>
            </a:endParaRPr>
          </a:p>
        </p:txBody>
      </p:sp>
      <p:sp>
        <p:nvSpPr>
          <p:cNvPr id="7" name="TextBox 6"/>
          <p:cNvSpPr txBox="1"/>
          <p:nvPr/>
        </p:nvSpPr>
        <p:spPr>
          <a:xfrm>
            <a:off x="251520" y="338283"/>
            <a:ext cx="8280920" cy="1200329"/>
          </a:xfrm>
          <a:prstGeom prst="rect">
            <a:avLst/>
          </a:prstGeom>
          <a:noFill/>
        </p:spPr>
        <p:txBody>
          <a:bodyPr wrap="square" rtlCol="1">
            <a:spAutoFit/>
          </a:bodyPr>
          <a:lstStyle/>
          <a:p>
            <a:pPr algn="ctr"/>
            <a:r>
              <a:rPr lang="he-IL" sz="3600" b="1" dirty="0">
                <a:solidFill>
                  <a:schemeClr val="accent1">
                    <a:lumMod val="75000"/>
                  </a:schemeClr>
                </a:solidFill>
              </a:rPr>
              <a:t>נאמן ליישום הליכי חדלות הפירעון</a:t>
            </a:r>
          </a:p>
          <a:p>
            <a:pPr algn="ctr"/>
            <a:r>
              <a:rPr lang="he-IL" sz="3600" b="1" dirty="0">
                <a:solidFill>
                  <a:schemeClr val="accent1">
                    <a:lumMod val="75000"/>
                  </a:schemeClr>
                </a:solidFill>
              </a:rPr>
              <a:t>במקום נאמן לנכסי החייב</a:t>
            </a:r>
            <a:endParaRPr lang="he-IL" dirty="0"/>
          </a:p>
        </p:txBody>
      </p:sp>
      <p:sp>
        <p:nvSpPr>
          <p:cNvPr id="8" name="TextBox 7"/>
          <p:cNvSpPr txBox="1"/>
          <p:nvPr/>
        </p:nvSpPr>
        <p:spPr>
          <a:xfrm>
            <a:off x="2805803" y="5084285"/>
            <a:ext cx="4320480" cy="1292662"/>
          </a:xfrm>
          <a:prstGeom prst="rect">
            <a:avLst/>
          </a:prstGeom>
          <a:noFill/>
        </p:spPr>
        <p:txBody>
          <a:bodyPr wrap="square" rtlCol="1">
            <a:spAutoFit/>
          </a:bodyPr>
          <a:lstStyle/>
          <a:p>
            <a:pPr algn="just"/>
            <a:r>
              <a:rPr lang="he-IL" sz="2000" b="1" u="sng" dirty="0"/>
              <a:t>סיום תפקידו של הנאמן, והחזרת הסמכויות לידי החייב הם סיומו של ההליך, ולא ההפטר. </a:t>
            </a:r>
            <a:endParaRPr lang="en-US" sz="2000" b="1" u="sng" dirty="0"/>
          </a:p>
          <a:p>
            <a:endParaRPr lang="he-IL" dirty="0"/>
          </a:p>
        </p:txBody>
      </p:sp>
      <p:sp>
        <p:nvSpPr>
          <p:cNvPr id="9" name="TextBox 8"/>
          <p:cNvSpPr txBox="1"/>
          <p:nvPr/>
        </p:nvSpPr>
        <p:spPr>
          <a:xfrm>
            <a:off x="251520" y="3284984"/>
            <a:ext cx="4714523" cy="1477328"/>
          </a:xfrm>
          <a:prstGeom prst="rect">
            <a:avLst/>
          </a:prstGeom>
          <a:noFill/>
        </p:spPr>
        <p:txBody>
          <a:bodyPr wrap="square" rtlCol="1">
            <a:spAutoFit/>
          </a:bodyPr>
          <a:lstStyle/>
          <a:p>
            <a:r>
              <a:rPr lang="he-IL" sz="2400" dirty="0"/>
              <a:t>אין בהפטר כדי לגרוע מסמכויות הנאמן לגבי נכסי קופת הנשייה כפי שהוקנו לו </a:t>
            </a:r>
            <a:r>
              <a:rPr lang="he-IL" sz="1600" dirty="0"/>
              <a:t>(סעיף 174 (ב)(1) לחוק).</a:t>
            </a:r>
            <a:r>
              <a:rPr lang="he-IL" sz="2400" dirty="0"/>
              <a:t> </a:t>
            </a:r>
          </a:p>
          <a:p>
            <a:endParaRPr lang="he-IL" dirty="0"/>
          </a:p>
        </p:txBody>
      </p:sp>
    </p:spTree>
    <p:extLst>
      <p:ext uri="{BB962C8B-B14F-4D97-AF65-F5344CB8AC3E}">
        <p14:creationId xmlns:p14="http://schemas.microsoft.com/office/powerpoint/2010/main" val="96952174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51520" y="338283"/>
            <a:ext cx="8280920" cy="646331"/>
          </a:xfrm>
          <a:prstGeom prst="rect">
            <a:avLst/>
          </a:prstGeom>
          <a:noFill/>
        </p:spPr>
        <p:txBody>
          <a:bodyPr wrap="square" rtlCol="1">
            <a:spAutoFit/>
          </a:bodyPr>
          <a:lstStyle/>
          <a:p>
            <a:pPr algn="ctr"/>
            <a:r>
              <a:rPr lang="he-IL" sz="3600" b="1" dirty="0">
                <a:solidFill>
                  <a:schemeClr val="accent1">
                    <a:lumMod val="75000"/>
                  </a:schemeClr>
                </a:solidFill>
              </a:rPr>
              <a:t>דמי מחייה לעומת "צו תשלומים"</a:t>
            </a:r>
            <a:endParaRPr lang="he-IL" dirty="0"/>
          </a:p>
        </p:txBody>
      </p:sp>
      <p:sp>
        <p:nvSpPr>
          <p:cNvPr id="4" name="TextBox 3"/>
          <p:cNvSpPr txBox="1"/>
          <p:nvPr/>
        </p:nvSpPr>
        <p:spPr>
          <a:xfrm>
            <a:off x="827584" y="1700808"/>
            <a:ext cx="7344816" cy="3693319"/>
          </a:xfrm>
          <a:prstGeom prst="rect">
            <a:avLst/>
          </a:prstGeom>
          <a:noFill/>
        </p:spPr>
        <p:txBody>
          <a:bodyPr wrap="square" rtlCol="1">
            <a:spAutoFit/>
          </a:bodyPr>
          <a:lstStyle/>
          <a:p>
            <a:pPr marL="342900" indent="-342900">
              <a:buClr>
                <a:srgbClr val="C00000"/>
              </a:buClr>
              <a:buFont typeface="Arial" panose="020B0604020202020204" pitchFamily="34" charset="0"/>
              <a:buChar char="•"/>
            </a:pPr>
            <a:r>
              <a:rPr lang="he-IL" sz="2400" b="1" dirty="0"/>
              <a:t>סעיפים 156 – קביעת מנגנון לדמי מחייה.</a:t>
            </a:r>
          </a:p>
          <a:p>
            <a:pPr marL="342900" indent="-342900">
              <a:buClr>
                <a:srgbClr val="C00000"/>
              </a:buClr>
              <a:buFont typeface="Arial" panose="020B0604020202020204" pitchFamily="34" charset="0"/>
              <a:buChar char="•"/>
            </a:pPr>
            <a:endParaRPr lang="he-IL" sz="2400" b="1" dirty="0"/>
          </a:p>
          <a:p>
            <a:pPr marL="342900" indent="-342900">
              <a:buClr>
                <a:srgbClr val="C00000"/>
              </a:buClr>
              <a:buFont typeface="Arial" panose="020B0604020202020204" pitchFamily="34" charset="0"/>
              <a:buChar char="•"/>
            </a:pPr>
            <a:r>
              <a:rPr lang="he-IL" sz="2400" b="1" dirty="0"/>
              <a:t>הממונה קובע מהם דמי המחייה על פי הגדרתם בסעיף 160.</a:t>
            </a:r>
          </a:p>
          <a:p>
            <a:pPr marL="342900" indent="-342900">
              <a:buClr>
                <a:srgbClr val="C00000"/>
              </a:buClr>
              <a:buFont typeface="Arial" panose="020B0604020202020204" pitchFamily="34" charset="0"/>
              <a:buChar char="•"/>
            </a:pPr>
            <a:endParaRPr lang="he-IL" sz="2400" b="1" dirty="0"/>
          </a:p>
          <a:p>
            <a:pPr marL="342900" indent="-342900">
              <a:buClr>
                <a:srgbClr val="C00000"/>
              </a:buClr>
              <a:buFont typeface="Arial" panose="020B0604020202020204" pitchFamily="34" charset="0"/>
              <a:buChar char="•"/>
            </a:pPr>
            <a:r>
              <a:rPr lang="he-IL" sz="2400" b="1" dirty="0"/>
              <a:t>הממונה רשאי להורות כי הכנסת החייב לא תהיה חלק מנכסי קופת הנשייה וכי היחיד יותיר בידו את דמי המחייה ויעביר לנאמן את היתרה בתשלומים עתיים ("צו תשלומים").</a:t>
            </a:r>
          </a:p>
          <a:p>
            <a:endParaRPr lang="he-IL" dirty="0"/>
          </a:p>
        </p:txBody>
      </p:sp>
    </p:spTree>
    <p:extLst>
      <p:ext uri="{BB962C8B-B14F-4D97-AF65-F5344CB8AC3E}">
        <p14:creationId xmlns:p14="http://schemas.microsoft.com/office/powerpoint/2010/main" val="133593763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1B3404F7-76E3-486F-8E83-7591D3704AEF}"/>
              </a:ext>
            </a:extLst>
          </p:cNvPr>
          <p:cNvSpPr>
            <a:spLocks noGrp="1"/>
          </p:cNvSpPr>
          <p:nvPr>
            <p:ph sz="quarter" idx="13"/>
          </p:nvPr>
        </p:nvSpPr>
        <p:spPr>
          <a:xfrm>
            <a:off x="1403648" y="2132856"/>
            <a:ext cx="6048672" cy="2808312"/>
          </a:xfrm>
        </p:spPr>
        <p:txBody>
          <a:bodyPr>
            <a:normAutofit/>
          </a:bodyPr>
          <a:lstStyle/>
          <a:p>
            <a:pPr marL="45720" indent="0">
              <a:buNone/>
            </a:pPr>
            <a:r>
              <a:rPr lang="he-IL" sz="2400" b="1" dirty="0">
                <a:solidFill>
                  <a:schemeClr val="tx1"/>
                </a:solidFill>
              </a:rPr>
              <a:t>שלילה מפורשת של תחולת הגנת הדייר על בית מגורים </a:t>
            </a:r>
            <a:r>
              <a:rPr lang="he-IL" sz="1800" dirty="0">
                <a:solidFill>
                  <a:schemeClr val="tx1"/>
                </a:solidFill>
              </a:rPr>
              <a:t>(סעיף 229(ו) לחוק).</a:t>
            </a:r>
          </a:p>
          <a:p>
            <a:pPr marL="45720" indent="0">
              <a:buNone/>
            </a:pPr>
            <a:endParaRPr lang="he-IL" sz="2400" b="1" dirty="0">
              <a:solidFill>
                <a:schemeClr val="tx1"/>
              </a:solidFill>
            </a:endParaRPr>
          </a:p>
          <a:p>
            <a:pPr marL="45720" indent="0">
              <a:buNone/>
            </a:pPr>
            <a:r>
              <a:rPr lang="he-IL" sz="2400" b="1" dirty="0">
                <a:solidFill>
                  <a:schemeClr val="tx1"/>
                </a:solidFill>
              </a:rPr>
              <a:t>שלילה של הגנת הדייר גם במכר נכסים בהוצאה לפועל</a:t>
            </a:r>
            <a:r>
              <a:rPr lang="he-IL" sz="2400" dirty="0">
                <a:solidFill>
                  <a:schemeClr val="tx1"/>
                </a:solidFill>
              </a:rPr>
              <a:t> </a:t>
            </a:r>
            <a:r>
              <a:rPr lang="he-IL" sz="1800" dirty="0">
                <a:solidFill>
                  <a:schemeClr val="tx1"/>
                </a:solidFill>
              </a:rPr>
              <a:t>(תיקון עקיף לסעיף 38 לחוק ההוצאה לפועל).</a:t>
            </a:r>
            <a:endParaRPr lang="he-IL" sz="2400" b="1" dirty="0">
              <a:solidFill>
                <a:schemeClr val="tx1"/>
              </a:solidFill>
            </a:endParaRPr>
          </a:p>
          <a:p>
            <a:pPr marL="45720" indent="0">
              <a:buNone/>
            </a:pPr>
            <a:endParaRPr lang="he-IL" sz="2400" dirty="0">
              <a:solidFill>
                <a:schemeClr val="tx1"/>
              </a:solidFill>
            </a:endParaRPr>
          </a:p>
        </p:txBody>
      </p:sp>
      <p:sp>
        <p:nvSpPr>
          <p:cNvPr id="4" name="TextBox 3"/>
          <p:cNvSpPr txBox="1"/>
          <p:nvPr/>
        </p:nvSpPr>
        <p:spPr>
          <a:xfrm>
            <a:off x="971600" y="603201"/>
            <a:ext cx="7648312" cy="1200329"/>
          </a:xfrm>
          <a:prstGeom prst="rect">
            <a:avLst/>
          </a:prstGeom>
          <a:noFill/>
        </p:spPr>
        <p:txBody>
          <a:bodyPr wrap="none" rtlCol="1">
            <a:spAutoFit/>
          </a:bodyPr>
          <a:lstStyle/>
          <a:p>
            <a:pPr algn="ctr"/>
            <a:r>
              <a:rPr lang="he-IL" sz="3600" b="1" dirty="0">
                <a:solidFill>
                  <a:schemeClr val="accent1">
                    <a:lumMod val="75000"/>
                  </a:schemeClr>
                </a:solidFill>
              </a:rPr>
              <a:t>הגנת הדייר – לא תחול על בית מגורים</a:t>
            </a:r>
            <a:endParaRPr lang="he-IL" sz="3600" dirty="0"/>
          </a:p>
          <a:p>
            <a:pPr algn="ctr"/>
            <a:endParaRPr lang="he-IL" sz="3600" dirty="0"/>
          </a:p>
        </p:txBody>
      </p:sp>
    </p:spTree>
    <p:extLst>
      <p:ext uri="{BB962C8B-B14F-4D97-AF65-F5344CB8AC3E}">
        <p14:creationId xmlns:p14="http://schemas.microsoft.com/office/powerpoint/2010/main" val="130996729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61087FB1-0914-4A21-B9FA-E193A57450C7}"/>
              </a:ext>
            </a:extLst>
          </p:cNvPr>
          <p:cNvSpPr>
            <a:spLocks noGrp="1"/>
          </p:cNvSpPr>
          <p:nvPr>
            <p:ph sz="quarter" idx="13"/>
          </p:nvPr>
        </p:nvSpPr>
        <p:spPr>
          <a:xfrm>
            <a:off x="251520" y="1916833"/>
            <a:ext cx="8712968" cy="576063"/>
          </a:xfrm>
        </p:spPr>
        <p:txBody>
          <a:bodyPr>
            <a:normAutofit/>
          </a:bodyPr>
          <a:lstStyle/>
          <a:p>
            <a:pPr marL="45720" indent="0">
              <a:buNone/>
            </a:pPr>
            <a:r>
              <a:rPr lang="he-IL" sz="2400" dirty="0">
                <a:solidFill>
                  <a:schemeClr val="tx1"/>
                </a:solidFill>
              </a:rPr>
              <a:t>ניתן להפעיל את עסקו של החייב גם כשמדובר בחייב פרטי (סעיף 157).</a:t>
            </a:r>
          </a:p>
        </p:txBody>
      </p:sp>
      <p:sp>
        <p:nvSpPr>
          <p:cNvPr id="4" name="TextBox 3"/>
          <p:cNvSpPr txBox="1"/>
          <p:nvPr/>
        </p:nvSpPr>
        <p:spPr>
          <a:xfrm>
            <a:off x="1115616" y="483593"/>
            <a:ext cx="7704856" cy="1477328"/>
          </a:xfrm>
          <a:prstGeom prst="rect">
            <a:avLst/>
          </a:prstGeom>
          <a:noFill/>
        </p:spPr>
        <p:txBody>
          <a:bodyPr wrap="square" rtlCol="1">
            <a:spAutoFit/>
          </a:bodyPr>
          <a:lstStyle/>
          <a:p>
            <a:pPr algn="ctr"/>
            <a:r>
              <a:rPr lang="he-IL" sz="3600" b="1" dirty="0">
                <a:solidFill>
                  <a:schemeClr val="accent1">
                    <a:lumMod val="75000"/>
                  </a:schemeClr>
                </a:solidFill>
              </a:rPr>
              <a:t>הפעלת עסק בשיקום - גם ליחידים</a:t>
            </a:r>
          </a:p>
          <a:p>
            <a:pPr algn="ctr"/>
            <a:r>
              <a:rPr lang="he-IL" sz="3600" b="1" dirty="0">
                <a:solidFill>
                  <a:schemeClr val="accent1">
                    <a:lumMod val="75000"/>
                  </a:schemeClr>
                </a:solidFill>
              </a:rPr>
              <a:t>(מה שכונה בעבר "הקפאת הליכים")</a:t>
            </a:r>
            <a:endParaRPr lang="he-IL" sz="3600" dirty="0"/>
          </a:p>
          <a:p>
            <a:endParaRPr lang="he-IL" dirty="0"/>
          </a:p>
        </p:txBody>
      </p:sp>
      <p:sp>
        <p:nvSpPr>
          <p:cNvPr id="23" name="מלבן 22"/>
          <p:cNvSpPr/>
          <p:nvPr/>
        </p:nvSpPr>
        <p:spPr>
          <a:xfrm>
            <a:off x="899592" y="2708920"/>
            <a:ext cx="7632848" cy="3416320"/>
          </a:xfrm>
          <a:prstGeom prst="rect">
            <a:avLst/>
          </a:prstGeom>
        </p:spPr>
        <p:txBody>
          <a:bodyPr wrap="square">
            <a:spAutoFit/>
          </a:bodyPr>
          <a:lstStyle/>
          <a:p>
            <a:pPr marL="342900" indent="-342900">
              <a:buAutoNum type="arabicPeriod" startAt="157"/>
            </a:pPr>
            <a:r>
              <a:rPr lang="he-IL" i="1" dirty="0">
                <a:latin typeface="FrankRuehl" panose="020E0503060101010101" pitchFamily="34" charset="-79"/>
                <a:ea typeface="Times New Roman" panose="02020603050405020304" pitchFamily="18" charset="0"/>
                <a:cs typeface="FrankRuehl" panose="020E0503060101010101" pitchFamily="34" charset="-79"/>
              </a:rPr>
              <a:t> (א)	הממונה יורה על הפעלת עסקו של היחיד בתקופת הביניים, לבקשת היחיד או בהסכמתו, </a:t>
            </a:r>
          </a:p>
          <a:p>
            <a:r>
              <a:rPr lang="he-IL" i="1" dirty="0">
                <a:latin typeface="FrankRuehl" panose="020E0503060101010101" pitchFamily="34" charset="-79"/>
                <a:ea typeface="Times New Roman" panose="02020603050405020304" pitchFamily="18" charset="0"/>
                <a:cs typeface="FrankRuehl" panose="020E0503060101010101" pitchFamily="34" charset="-79"/>
              </a:rPr>
              <a:t>                   אם שוכנע כי הפעלת העסק לא תפגע בשיקומו הכלכלי של היחיד או </a:t>
            </a:r>
            <a:r>
              <a:rPr lang="he-IL" i="1" dirty="0" err="1">
                <a:latin typeface="FrankRuehl" panose="020E0503060101010101" pitchFamily="34" charset="-79"/>
                <a:ea typeface="Times New Roman" panose="02020603050405020304" pitchFamily="18" charset="0"/>
                <a:cs typeface="FrankRuehl" panose="020E0503060101010101" pitchFamily="34" charset="-79"/>
              </a:rPr>
              <a:t>בנושיו</a:t>
            </a:r>
            <a:r>
              <a:rPr lang="he-IL" i="1" dirty="0">
                <a:latin typeface="FrankRuehl" panose="020E0503060101010101" pitchFamily="34" charset="-79"/>
                <a:ea typeface="Times New Roman" panose="02020603050405020304" pitchFamily="18" charset="0"/>
                <a:cs typeface="FrankRuehl" panose="020E0503060101010101" pitchFamily="34" charset="-79"/>
              </a:rPr>
              <a:t>, ורשאי הוא </a:t>
            </a:r>
          </a:p>
          <a:p>
            <a:r>
              <a:rPr lang="he-IL" i="1" dirty="0">
                <a:latin typeface="FrankRuehl" panose="020E0503060101010101" pitchFamily="34" charset="-79"/>
                <a:ea typeface="Times New Roman" panose="02020603050405020304" pitchFamily="18" charset="0"/>
                <a:cs typeface="FrankRuehl" panose="020E0503060101010101" pitchFamily="34" charset="-79"/>
              </a:rPr>
              <a:t>                   להתנות את הפעלת העסק בתנאים ולקבוע מגבלות בהפעלתו כדי להבטיח את עניינם של </a:t>
            </a:r>
          </a:p>
          <a:p>
            <a:r>
              <a:rPr lang="he-IL" i="1" dirty="0">
                <a:latin typeface="FrankRuehl" panose="020E0503060101010101" pitchFamily="34" charset="-79"/>
                <a:ea typeface="Times New Roman" panose="02020603050405020304" pitchFamily="18" charset="0"/>
                <a:cs typeface="FrankRuehl" panose="020E0503060101010101" pitchFamily="34" charset="-79"/>
              </a:rPr>
              <a:t>                   הנושים.</a:t>
            </a:r>
          </a:p>
          <a:p>
            <a:pPr marL="342900" indent="-342900">
              <a:buAutoNum type="arabicPeriod" startAt="157"/>
            </a:pPr>
            <a:endParaRPr lang="he-IL" i="1" dirty="0">
              <a:latin typeface="FrankRuehl" panose="020E0503060101010101" pitchFamily="34" charset="-79"/>
              <a:ea typeface="Times New Roman" panose="02020603050405020304" pitchFamily="18" charset="0"/>
              <a:cs typeface="FrankRuehl" panose="020E0503060101010101" pitchFamily="34" charset="-79"/>
            </a:endParaRPr>
          </a:p>
          <a:p>
            <a:r>
              <a:rPr lang="he-IL" i="1" dirty="0">
                <a:latin typeface="FrankRuehl" panose="020E0503060101010101" pitchFamily="34" charset="-79"/>
                <a:cs typeface="FrankRuehl" panose="020E0503060101010101" pitchFamily="34" charset="-79"/>
              </a:rPr>
              <a:t>        ב)	הממונה רשאי להורות על הפעלת עסקו של היחיד בתקופת הביניים, בידי הנאמן או מי </a:t>
            </a:r>
          </a:p>
          <a:p>
            <a:r>
              <a:rPr lang="he-IL" i="1" dirty="0">
                <a:latin typeface="FrankRuehl" panose="020E0503060101010101" pitchFamily="34" charset="-79"/>
                <a:cs typeface="FrankRuehl" panose="020E0503060101010101" pitchFamily="34" charset="-79"/>
              </a:rPr>
              <a:t>                   מטעמו, גם בלא הסכמת היחיד, אם שוכנע כי ההפעלה תשיא את שיעור החוב שייפרע </a:t>
            </a:r>
          </a:p>
          <a:p>
            <a:r>
              <a:rPr lang="he-IL" i="1" dirty="0">
                <a:latin typeface="FrankRuehl" panose="020E0503060101010101" pitchFamily="34" charset="-79"/>
                <a:cs typeface="FrankRuehl" panose="020E0503060101010101" pitchFamily="34" charset="-79"/>
              </a:rPr>
              <a:t>                    לנושים.</a:t>
            </a:r>
          </a:p>
          <a:p>
            <a:endParaRPr lang="he-IL" i="1" dirty="0">
              <a:latin typeface="FrankRuehl" panose="020E0503060101010101" pitchFamily="34" charset="-79"/>
              <a:cs typeface="FrankRuehl" panose="020E0503060101010101" pitchFamily="34" charset="-79"/>
            </a:endParaRPr>
          </a:p>
          <a:p>
            <a:r>
              <a:rPr lang="he-IL" i="1" dirty="0">
                <a:latin typeface="FrankRuehl" panose="020E0503060101010101" pitchFamily="34" charset="-79"/>
                <a:cs typeface="FrankRuehl" panose="020E0503060101010101" pitchFamily="34" charset="-79"/>
              </a:rPr>
              <a:t>       (ג)	על הפעלת עסקו של היחיד יחולו הוראות סימן ב': הפעלת התאגיד, לפרק ז' בחלק ב', </a:t>
            </a:r>
          </a:p>
          <a:p>
            <a:r>
              <a:rPr lang="he-IL" i="1" dirty="0">
                <a:latin typeface="FrankRuehl" panose="020E0503060101010101" pitchFamily="34" charset="-79"/>
                <a:cs typeface="FrankRuehl" panose="020E0503060101010101" pitchFamily="34" charset="-79"/>
              </a:rPr>
              <a:t>                    בשינויים המחויבים.</a:t>
            </a:r>
            <a:endParaRPr lang="en-US" i="1" dirty="0">
              <a:latin typeface="FrankRuehl" panose="020E0503060101010101" pitchFamily="34" charset="-79"/>
              <a:cs typeface="FrankRuehl" panose="020E0503060101010101" pitchFamily="34" charset="-79"/>
            </a:endParaRPr>
          </a:p>
          <a:p>
            <a:endParaRPr lang="he-IL" dirty="0">
              <a:latin typeface="Times New Roman" panose="02020603050405020304" pitchFamily="18" charset="0"/>
              <a:cs typeface="FrankRuehl" panose="020E0503060101010101" pitchFamily="34" charset="-79"/>
            </a:endParaRPr>
          </a:p>
        </p:txBody>
      </p:sp>
    </p:spTree>
    <p:extLst>
      <p:ext uri="{BB962C8B-B14F-4D97-AF65-F5344CB8AC3E}">
        <p14:creationId xmlns:p14="http://schemas.microsoft.com/office/powerpoint/2010/main" val="416299521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C4D4319-9FA3-4C9E-B728-7E871D7B7FF0}"/>
              </a:ext>
            </a:extLst>
          </p:cNvPr>
          <p:cNvSpPr>
            <a:spLocks noGrp="1"/>
          </p:cNvSpPr>
          <p:nvPr>
            <p:ph type="title"/>
          </p:nvPr>
        </p:nvSpPr>
        <p:spPr>
          <a:xfrm>
            <a:off x="144016" y="194699"/>
            <a:ext cx="8892480" cy="1505104"/>
          </a:xfrm>
        </p:spPr>
        <p:txBody>
          <a:bodyPr/>
          <a:lstStyle/>
          <a:p>
            <a:pPr marL="0" indent="0" algn="ctr">
              <a:buNone/>
            </a:pPr>
            <a:r>
              <a:rPr lang="he-IL" u="sng">
                <a:effectLst/>
              </a:rPr>
              <a:t>שינויים נוספים "על קצה המזלג"</a:t>
            </a:r>
            <a:r>
              <a:rPr lang="he-IL">
                <a:effectLst/>
              </a:rPr>
              <a:t>:</a:t>
            </a:r>
            <a:br>
              <a:rPr lang="en-US">
                <a:effectLst/>
              </a:rPr>
            </a:br>
            <a:endParaRPr lang="he-IL"/>
          </a:p>
        </p:txBody>
      </p:sp>
      <p:sp>
        <p:nvSpPr>
          <p:cNvPr id="3" name="מציין מיקום תוכן 2">
            <a:extLst>
              <a:ext uri="{FF2B5EF4-FFF2-40B4-BE49-F238E27FC236}">
                <a16:creationId xmlns:a16="http://schemas.microsoft.com/office/drawing/2014/main" id="{61C25EE6-BE24-4EE0-8801-D6991002ACD3}"/>
              </a:ext>
            </a:extLst>
          </p:cNvPr>
          <p:cNvSpPr>
            <a:spLocks noGrp="1"/>
          </p:cNvSpPr>
          <p:nvPr>
            <p:ph sz="quarter" idx="13"/>
          </p:nvPr>
        </p:nvSpPr>
        <p:spPr>
          <a:xfrm>
            <a:off x="0" y="980728"/>
            <a:ext cx="9144000" cy="5877272"/>
          </a:xfrm>
        </p:spPr>
        <p:txBody>
          <a:bodyPr>
            <a:normAutofit fontScale="92500"/>
          </a:bodyPr>
          <a:lstStyle/>
          <a:p>
            <a:pPr lvl="0"/>
            <a:r>
              <a:rPr lang="he-IL" b="1" dirty="0">
                <a:solidFill>
                  <a:schemeClr val="tx1"/>
                </a:solidFill>
              </a:rPr>
              <a:t>מינוי בעלי תפקיד </a:t>
            </a:r>
            <a:r>
              <a:rPr lang="he-IL" dirty="0">
                <a:solidFill>
                  <a:schemeClr val="tx1"/>
                </a:solidFill>
              </a:rPr>
              <a:t>– מתוך רשימה ואחרי מכרז (סעיפים 33,37, סעיפים 125-126).</a:t>
            </a:r>
            <a:endParaRPr lang="en-US" dirty="0">
              <a:solidFill>
                <a:schemeClr val="tx1"/>
              </a:solidFill>
            </a:endParaRPr>
          </a:p>
          <a:p>
            <a:pPr lvl="0"/>
            <a:r>
              <a:rPr lang="he-IL" sz="2400" dirty="0">
                <a:solidFill>
                  <a:schemeClr val="tx1"/>
                </a:solidFill>
              </a:rPr>
              <a:t>צו לפתיחת הליכים </a:t>
            </a:r>
            <a:r>
              <a:rPr lang="he-IL" sz="2400" b="1" dirty="0">
                <a:solidFill>
                  <a:schemeClr val="tx1"/>
                </a:solidFill>
              </a:rPr>
              <a:t>מבטל עיקולים </a:t>
            </a:r>
            <a:r>
              <a:rPr lang="he-IL" sz="2400" dirty="0">
                <a:solidFill>
                  <a:schemeClr val="tx1"/>
                </a:solidFill>
              </a:rPr>
              <a:t>שהוטלו בהוצל"פ.</a:t>
            </a:r>
            <a:endParaRPr lang="en-US" sz="2400" dirty="0">
              <a:solidFill>
                <a:schemeClr val="tx1"/>
              </a:solidFill>
            </a:endParaRPr>
          </a:p>
          <a:p>
            <a:pPr lvl="0"/>
            <a:r>
              <a:rPr lang="he-IL" sz="2400" b="1" dirty="0">
                <a:solidFill>
                  <a:schemeClr val="tx1"/>
                </a:solidFill>
              </a:rPr>
              <a:t>הכרה בריבית הסכמית </a:t>
            </a:r>
            <a:r>
              <a:rPr lang="he-IL" sz="2400" dirty="0">
                <a:solidFill>
                  <a:schemeClr val="tx1"/>
                </a:solidFill>
              </a:rPr>
              <a:t>בתביעות חוב של נושים כלליים- אך לא בריבית פיגורים. סעיף 235(ג). ריבית הפיגורים של הנושים הכלליים היא חוב נדחה.</a:t>
            </a:r>
            <a:endParaRPr lang="en-US" sz="2400" dirty="0">
              <a:solidFill>
                <a:schemeClr val="tx1"/>
              </a:solidFill>
            </a:endParaRPr>
          </a:p>
          <a:p>
            <a:pPr lvl="0"/>
            <a:r>
              <a:rPr lang="he-IL" sz="2400" dirty="0">
                <a:solidFill>
                  <a:schemeClr val="tx1"/>
                </a:solidFill>
              </a:rPr>
              <a:t>חובות </a:t>
            </a:r>
            <a:r>
              <a:rPr lang="he-IL" sz="2400" b="1" dirty="0">
                <a:solidFill>
                  <a:schemeClr val="tx1"/>
                </a:solidFill>
              </a:rPr>
              <a:t>נזיקיים בלתי קצובים יחשבו חובות עבר</a:t>
            </a:r>
            <a:r>
              <a:rPr lang="he-IL" sz="2400" dirty="0">
                <a:solidFill>
                  <a:schemeClr val="tx1"/>
                </a:solidFill>
              </a:rPr>
              <a:t> ויישומו על ידי הנאמן. סעיף 213, הגדרת "חוב עבר" בסעיף 4.</a:t>
            </a:r>
            <a:endParaRPr lang="en-US" sz="2400" dirty="0">
              <a:solidFill>
                <a:schemeClr val="tx1"/>
              </a:solidFill>
            </a:endParaRPr>
          </a:p>
          <a:p>
            <a:pPr lvl="0"/>
            <a:r>
              <a:rPr lang="he-IL" sz="2400" dirty="0">
                <a:solidFill>
                  <a:schemeClr val="tx1"/>
                </a:solidFill>
              </a:rPr>
              <a:t>נאמן זקוק לאישור בית המשפט (או רשם ההוצאה לפועל) </a:t>
            </a:r>
            <a:r>
              <a:rPr lang="he-IL" sz="2400" b="1" dirty="0">
                <a:solidFill>
                  <a:schemeClr val="tx1"/>
                </a:solidFill>
              </a:rPr>
              <a:t>לדחיית תביעת חוב </a:t>
            </a:r>
            <a:r>
              <a:rPr lang="he-IL" sz="2400" dirty="0">
                <a:solidFill>
                  <a:schemeClr val="tx1"/>
                </a:solidFill>
              </a:rPr>
              <a:t>של פסק דין – סעיף 211(ב).</a:t>
            </a:r>
            <a:endParaRPr lang="en-US" sz="2400" dirty="0">
              <a:solidFill>
                <a:schemeClr val="tx1"/>
              </a:solidFill>
            </a:endParaRPr>
          </a:p>
          <a:p>
            <a:pPr lvl="0"/>
            <a:r>
              <a:rPr lang="he-IL" sz="2400" b="1" dirty="0">
                <a:solidFill>
                  <a:schemeClr val="tx1"/>
                </a:solidFill>
              </a:rPr>
              <a:t>סדר פירעון – </a:t>
            </a:r>
            <a:r>
              <a:rPr lang="he-IL" sz="2400" dirty="0">
                <a:solidFill>
                  <a:schemeClr val="tx1"/>
                </a:solidFill>
              </a:rPr>
              <a:t>ביטול דין קדימה לתביעת עובדים המוגשת על ידי ביטוח לאומי, (סעיף 234(א)(1)) ביטול דין קדימה לשכירות, הדחיית קנסות, ביטול דין קדימה גורף לתשלומי חובה 12 חודשים אחורה, במקומם מתן דין קדימה לתשלומים שהם חלק מהסדר תשלומים עם רשות מס או </a:t>
            </a:r>
            <a:r>
              <a:rPr lang="he-IL" sz="2400" dirty="0" err="1">
                <a:solidFill>
                  <a:schemeClr val="tx1"/>
                </a:solidFill>
              </a:rPr>
              <a:t>עיריה</a:t>
            </a:r>
            <a:r>
              <a:rPr lang="he-IL" sz="2400" dirty="0">
                <a:solidFill>
                  <a:schemeClr val="tx1"/>
                </a:solidFill>
              </a:rPr>
              <a:t> סעיף 234(5).</a:t>
            </a:r>
          </a:p>
          <a:p>
            <a:pPr lvl="0"/>
            <a:r>
              <a:rPr lang="he-IL" sz="2400" dirty="0">
                <a:solidFill>
                  <a:schemeClr val="tx1"/>
                </a:solidFill>
              </a:rPr>
              <a:t>פקודת פשיטת הרגל בוטלה </a:t>
            </a:r>
            <a:r>
              <a:rPr lang="he-IL" sz="2400" b="1" dirty="0">
                <a:solidFill>
                  <a:schemeClr val="tx1"/>
                </a:solidFill>
              </a:rPr>
              <a:t>למעט סעיף 97 </a:t>
            </a:r>
            <a:r>
              <a:rPr lang="he-IL" sz="2400" dirty="0">
                <a:solidFill>
                  <a:schemeClr val="tx1"/>
                </a:solidFill>
              </a:rPr>
              <a:t>העוסק בהמחאת זכות.</a:t>
            </a:r>
            <a:endParaRPr lang="en-US" sz="2400" dirty="0">
              <a:solidFill>
                <a:schemeClr val="tx1"/>
              </a:solidFill>
            </a:endParaRPr>
          </a:p>
          <a:p>
            <a:pPr marL="45720" indent="0">
              <a:buNone/>
            </a:pPr>
            <a:endParaRPr lang="he-IL" sz="2400" dirty="0">
              <a:solidFill>
                <a:schemeClr val="tx1"/>
              </a:solidFill>
            </a:endParaRPr>
          </a:p>
        </p:txBody>
      </p:sp>
    </p:spTree>
    <p:extLst>
      <p:ext uri="{BB962C8B-B14F-4D97-AF65-F5344CB8AC3E}">
        <p14:creationId xmlns:p14="http://schemas.microsoft.com/office/powerpoint/2010/main" val="292810643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a:extLst>
              <a:ext uri="{FF2B5EF4-FFF2-40B4-BE49-F238E27FC236}">
                <a16:creationId xmlns:a16="http://schemas.microsoft.com/office/drawing/2014/main" id="{25D48ADC-18B3-46E0-A84B-968AFAC0D9EA}"/>
              </a:ext>
            </a:extLst>
          </p:cNvPr>
          <p:cNvSpPr txBox="1">
            <a:spLocks noGrp="1"/>
          </p:cNvSpPr>
          <p:nvPr>
            <p:ph sz="quarter" idx="13"/>
          </p:nvPr>
        </p:nvSpPr>
        <p:spPr>
          <a:xfrm>
            <a:off x="971600" y="836712"/>
            <a:ext cx="7694240" cy="4030334"/>
          </a:xfrm>
          <a:prstGeom prst="rect">
            <a:avLst/>
          </a:prstGeom>
          <a:noFill/>
        </p:spPr>
        <p:txBody>
          <a:bodyPr wrap="square" rtlCol="1">
            <a:spAutoFit/>
          </a:bodyPr>
          <a:lstStyle/>
          <a:p>
            <a:pPr marL="45720" indent="0" algn="ctr">
              <a:buNone/>
            </a:pPr>
            <a:r>
              <a:rPr lang="he-IL" sz="3200" b="1" dirty="0">
                <a:solidFill>
                  <a:schemeClr val="accent1">
                    <a:lumMod val="75000"/>
                  </a:schemeClr>
                </a:solidFill>
              </a:rPr>
              <a:t>הוראות מעבר – תחולת החוק</a:t>
            </a:r>
          </a:p>
          <a:p>
            <a:pPr marL="45720" indent="0" algn="ctr">
              <a:buNone/>
            </a:pPr>
            <a:r>
              <a:rPr lang="he-IL" sz="1600" b="1" dirty="0">
                <a:solidFill>
                  <a:schemeClr val="accent1">
                    <a:lumMod val="75000"/>
                  </a:schemeClr>
                </a:solidFill>
              </a:rPr>
              <a:t>(סעיף 373) </a:t>
            </a:r>
          </a:p>
          <a:p>
            <a:pPr marL="45720" indent="0" algn="ctr">
              <a:buNone/>
            </a:pPr>
            <a:endParaRPr lang="he-IL" sz="2400" b="1" dirty="0">
              <a:solidFill>
                <a:schemeClr val="tx1"/>
              </a:solidFill>
            </a:endParaRPr>
          </a:p>
          <a:p>
            <a:pPr marL="45720" indent="0" algn="ctr">
              <a:buNone/>
            </a:pPr>
            <a:endParaRPr lang="he-IL" sz="2400" b="1" dirty="0">
              <a:solidFill>
                <a:schemeClr val="tx1"/>
              </a:solidFill>
            </a:endParaRPr>
          </a:p>
          <a:p>
            <a:pPr marL="45720" indent="0" algn="ctr">
              <a:buNone/>
            </a:pPr>
            <a:r>
              <a:rPr lang="he-IL" sz="2400" b="1" dirty="0">
                <a:solidFill>
                  <a:schemeClr val="tx1"/>
                </a:solidFill>
              </a:rPr>
              <a:t>  </a:t>
            </a:r>
          </a:p>
          <a:p>
            <a:pPr marL="45720" indent="0" algn="just">
              <a:buNone/>
            </a:pPr>
            <a:r>
              <a:rPr lang="he-IL" sz="1800" b="1" dirty="0">
                <a:latin typeface="Guttman-Aram" panose="02010401010101010101" pitchFamily="2" charset="-79"/>
                <a:cs typeface="Guttman-Aram" panose="02010401010101010101" pitchFamily="2" charset="-79"/>
              </a:rPr>
              <a:t>על הליכים שנפתחו לפני מועד זה יחול הדין הישן. </a:t>
            </a:r>
          </a:p>
          <a:p>
            <a:pPr marL="45720" indent="0" algn="just">
              <a:buNone/>
            </a:pPr>
            <a:r>
              <a:rPr lang="he-IL" sz="1800" b="1" dirty="0">
                <a:latin typeface="Guttman-Aram" panose="02010401010101010101" pitchFamily="2" charset="-79"/>
                <a:cs typeface="Guttman-Aram" panose="02010401010101010101" pitchFamily="2" charset="-79"/>
              </a:rPr>
              <a:t>יחד עם זאת: </a:t>
            </a:r>
            <a:r>
              <a:rPr lang="he-IL" sz="1800" b="1" i="1" dirty="0">
                <a:solidFill>
                  <a:schemeClr val="tx1"/>
                </a:solidFill>
                <a:latin typeface="Courier New" panose="02070309020205020404" pitchFamily="49" charset="0"/>
                <a:cs typeface="Courier New" panose="02070309020205020404" pitchFamily="49" charset="0"/>
              </a:rPr>
              <a:t>"</a:t>
            </a:r>
            <a:r>
              <a:rPr lang="he-IL" sz="1800" b="1" i="1" dirty="0">
                <a:latin typeface="FrankRuehl" panose="020E0503060101010101" pitchFamily="34" charset="-79"/>
                <a:cs typeface="FrankRuehl" panose="020E0503060101010101" pitchFamily="34" charset="-79"/>
              </a:rPr>
              <a:t>על אף שהעניינים שעלו לפנינו קדמו למועד תחילת החוק החדש, אשר פורסם כאמור בימים אלה ממש, הרי שאין בכך כדי לשלול השפעה פרשנית מסוימת של החוק החדש על המצב המשפטי הקיים</a:t>
            </a:r>
            <a:r>
              <a:rPr lang="he-IL" sz="1800" b="1" i="1" dirty="0">
                <a:solidFill>
                  <a:schemeClr val="tx1"/>
                </a:solidFill>
                <a:latin typeface="Courier New" panose="02070309020205020404" pitchFamily="49" charset="0"/>
                <a:cs typeface="Courier New" panose="02070309020205020404" pitchFamily="49" charset="0"/>
              </a:rPr>
              <a:t>".</a:t>
            </a:r>
          </a:p>
          <a:p>
            <a:pPr marL="45720" indent="0" algn="just">
              <a:buNone/>
            </a:pPr>
            <a:r>
              <a:rPr lang="he-IL" sz="1800" i="1" dirty="0">
                <a:solidFill>
                  <a:schemeClr val="tx1"/>
                </a:solidFill>
                <a:latin typeface="FrankRuehl" panose="020E0503060101010101" pitchFamily="34" charset="-79"/>
                <a:cs typeface="FrankRuehl" panose="020E0503060101010101" pitchFamily="34" charset="-79"/>
              </a:rPr>
              <a:t>(כב' השופט מינץ, ע"א 8263/16 </a:t>
            </a:r>
            <a:r>
              <a:rPr lang="he-IL" sz="1800" b="1" i="1" dirty="0">
                <a:solidFill>
                  <a:schemeClr val="tx1"/>
                </a:solidFill>
                <a:latin typeface="FrankRuehl" panose="020E0503060101010101" pitchFamily="34" charset="-79"/>
                <a:cs typeface="FrankRuehl" panose="020E0503060101010101" pitchFamily="34" charset="-79"/>
              </a:rPr>
              <a:t>אור סיטי נדל"ן נ' עו"ד ארז </a:t>
            </a:r>
            <a:r>
              <a:rPr lang="he-IL" sz="1800" i="1" dirty="0">
                <a:solidFill>
                  <a:schemeClr val="tx1"/>
                </a:solidFill>
                <a:latin typeface="FrankRuehl" panose="020E0503060101010101" pitchFamily="34" charset="-79"/>
                <a:cs typeface="FrankRuehl" panose="020E0503060101010101" pitchFamily="34" charset="-79"/>
              </a:rPr>
              <a:t>(פורסם בנבו, 19.3.18)). </a:t>
            </a:r>
            <a:endParaRPr lang="he-IL" sz="3200" i="1" dirty="0">
              <a:solidFill>
                <a:schemeClr val="tx1"/>
              </a:solidFill>
              <a:latin typeface="FrankRuehl" panose="020E0503060101010101" pitchFamily="34" charset="-79"/>
              <a:cs typeface="FrankRuehl" panose="020E0503060101010101" pitchFamily="34" charset="-79"/>
            </a:endParaRPr>
          </a:p>
        </p:txBody>
      </p:sp>
      <p:sp>
        <p:nvSpPr>
          <p:cNvPr id="6" name="TextBox 5"/>
          <p:cNvSpPr txBox="1"/>
          <p:nvPr/>
        </p:nvSpPr>
        <p:spPr>
          <a:xfrm>
            <a:off x="1835696" y="2000594"/>
            <a:ext cx="5904656" cy="369332"/>
          </a:xfrm>
          <a:prstGeom prst="rect">
            <a:avLst/>
          </a:prstGeom>
          <a:noFill/>
        </p:spPr>
        <p:txBody>
          <a:bodyPr wrap="square" rtlCol="1">
            <a:spAutoFit/>
          </a:bodyPr>
          <a:lstStyle/>
          <a:p>
            <a:pPr marL="45720" indent="0" algn="ctr">
              <a:buNone/>
            </a:pPr>
            <a:r>
              <a:rPr lang="he-IL" b="1" dirty="0">
                <a:latin typeface="Guttman-Aram" panose="02010401010101010101" pitchFamily="2" charset="-79"/>
                <a:cs typeface="Guttman-Aram" panose="02010401010101010101" pitchFamily="2" charset="-79"/>
              </a:rPr>
              <a:t>החוק יחול על הליכים שנפתחו החל מיום 15.9.19.</a:t>
            </a:r>
          </a:p>
        </p:txBody>
      </p:sp>
    </p:spTree>
    <p:extLst>
      <p:ext uri="{BB962C8B-B14F-4D97-AF65-F5344CB8AC3E}">
        <p14:creationId xmlns:p14="http://schemas.microsoft.com/office/powerpoint/2010/main" val="282835764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indefinite"/>
                            </p:stCondLst>
                          </p:cTn>
                        </p:par>
                      </p:childTnLst>
                    </p:cTn>
                  </p:par>
                  <p:par>
                    <p:cTn id="5" fill="hold" nodeType="clickPar">
                      <p:stCondLst>
                        <p:cond delay="indefinite"/>
                      </p:stCondLst>
                      <p:childTnLst>
                        <p:par>
                          <p:cTn id="6" fill="hold" nodeType="withGroup">
                            <p:stCondLst>
                              <p:cond delay="indefinite"/>
                            </p:stCond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5198184" y="1895230"/>
            <a:ext cx="3982328" cy="2973930"/>
          </a:xfrm>
        </p:spPr>
        <p:txBody>
          <a:bodyPr>
            <a:normAutofit/>
          </a:bodyPr>
          <a:lstStyle/>
          <a:p>
            <a:pPr marL="45720" indent="0">
              <a:buNone/>
            </a:pPr>
            <a:r>
              <a:rPr lang="he-IL" sz="2400" b="1" dirty="0">
                <a:solidFill>
                  <a:schemeClr val="tx1"/>
                </a:solidFill>
              </a:rPr>
              <a:t>בדין הישן: </a:t>
            </a:r>
          </a:p>
          <a:p>
            <a:pPr marL="45720" indent="0">
              <a:buNone/>
            </a:pPr>
            <a:endParaRPr lang="he-IL" sz="700" b="1" dirty="0">
              <a:solidFill>
                <a:schemeClr val="tx1"/>
              </a:solidFill>
            </a:endParaRPr>
          </a:p>
          <a:p>
            <a:pPr marL="45720" indent="0">
              <a:buNone/>
            </a:pPr>
            <a:r>
              <a:rPr lang="he-IL" sz="2400" b="1" dirty="0">
                <a:solidFill>
                  <a:schemeClr val="tx1"/>
                </a:solidFill>
              </a:rPr>
              <a:t>(1) </a:t>
            </a:r>
            <a:r>
              <a:rPr lang="he-IL" sz="2400" dirty="0">
                <a:solidFill>
                  <a:schemeClr val="tx1"/>
                </a:solidFill>
              </a:rPr>
              <a:t>להשיא את שיעור החוב שייפרע לנושים;</a:t>
            </a:r>
          </a:p>
          <a:p>
            <a:pPr marL="45720" indent="0">
              <a:buNone/>
            </a:pPr>
            <a:endParaRPr lang="he-IL" sz="2400" b="1" dirty="0">
              <a:solidFill>
                <a:schemeClr val="tx1"/>
              </a:solidFill>
            </a:endParaRPr>
          </a:p>
          <a:p>
            <a:pPr marL="45720" indent="0">
              <a:buNone/>
            </a:pPr>
            <a:r>
              <a:rPr lang="he-IL" sz="2400" b="1" dirty="0">
                <a:solidFill>
                  <a:schemeClr val="tx1"/>
                </a:solidFill>
              </a:rPr>
              <a:t>(2) </a:t>
            </a:r>
            <a:r>
              <a:rPr lang="he-IL" sz="2400" dirty="0">
                <a:solidFill>
                  <a:schemeClr val="tx1"/>
                </a:solidFill>
              </a:rPr>
              <a:t>מתן אפשרות לחייב לפתוח דף חדש.</a:t>
            </a:r>
          </a:p>
        </p:txBody>
      </p:sp>
      <p:sp>
        <p:nvSpPr>
          <p:cNvPr id="5" name="מציין מיקום תוכן 2"/>
          <p:cNvSpPr txBox="1"/>
          <p:nvPr/>
        </p:nvSpPr>
        <p:spPr>
          <a:xfrm>
            <a:off x="363028" y="1844824"/>
            <a:ext cx="4461000" cy="3168352"/>
          </a:xfrm>
          <a:prstGeom prst="rect">
            <a:avLst/>
          </a:prstGeom>
        </p:spPr>
        <p:txBody>
          <a:bodyPr vert="horz" lIns="91440" tIns="45720" rIns="91440" bIns="45720" rtlCol="0">
            <a:noAutofit/>
          </a:bodyPr>
          <a:lst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a:buFont typeface="Georgia" pitchFamily="18" charset="0"/>
              <a:buNone/>
            </a:pPr>
            <a:r>
              <a:rPr lang="he-IL" sz="2400" b="1" dirty="0">
                <a:solidFill>
                  <a:schemeClr val="tx1"/>
                </a:solidFill>
              </a:rPr>
              <a:t>בדין החדש:</a:t>
            </a:r>
          </a:p>
          <a:p>
            <a:pPr marL="45720" indent="0">
              <a:buFont typeface="Georgia" pitchFamily="18" charset="0"/>
              <a:buNone/>
            </a:pPr>
            <a:r>
              <a:rPr lang="he-IL" sz="1200" b="1" dirty="0">
                <a:solidFill>
                  <a:schemeClr val="tx1"/>
                </a:solidFill>
              </a:rPr>
              <a:t>(סעיף 1 לחוק)</a:t>
            </a:r>
          </a:p>
          <a:p>
            <a:pPr marL="45720" indent="0">
              <a:buNone/>
            </a:pPr>
            <a:r>
              <a:rPr lang="he-IL" sz="2400" b="1" dirty="0">
                <a:solidFill>
                  <a:schemeClr val="tx1"/>
                </a:solidFill>
              </a:rPr>
              <a:t>(1)</a:t>
            </a:r>
            <a:r>
              <a:rPr lang="he-IL" sz="2400" dirty="0">
                <a:solidFill>
                  <a:schemeClr val="tx1"/>
                </a:solidFill>
              </a:rPr>
              <a:t>להביא ככל האפשר לשיקומו הכלכלי של החייב;</a:t>
            </a:r>
          </a:p>
          <a:p>
            <a:pPr marL="45720" indent="0">
              <a:buNone/>
            </a:pPr>
            <a:r>
              <a:rPr lang="he-IL" sz="2400" b="1" dirty="0">
                <a:solidFill>
                  <a:schemeClr val="tx1"/>
                </a:solidFill>
              </a:rPr>
              <a:t>(2)</a:t>
            </a:r>
            <a:r>
              <a:rPr lang="he-IL" sz="2400" dirty="0">
                <a:solidFill>
                  <a:schemeClr val="tx1"/>
                </a:solidFill>
              </a:rPr>
              <a:t>להשיא את שיעור החוב שייפרע לנושים;</a:t>
            </a:r>
          </a:p>
          <a:p>
            <a:pPr marL="45720" indent="0">
              <a:buNone/>
            </a:pPr>
            <a:r>
              <a:rPr lang="he-IL" sz="2400" b="1" dirty="0">
                <a:solidFill>
                  <a:schemeClr val="tx1"/>
                </a:solidFill>
              </a:rPr>
              <a:t>(3) </a:t>
            </a:r>
            <a:r>
              <a:rPr lang="he-IL" sz="2400" dirty="0">
                <a:solidFill>
                  <a:schemeClr val="tx1"/>
                </a:solidFill>
              </a:rPr>
              <a:t>לקדם את שילובו מחדש של חייב שהוא יחיד במרקם החיים הכלכליים. </a:t>
            </a:r>
          </a:p>
        </p:txBody>
      </p:sp>
      <p:sp>
        <p:nvSpPr>
          <p:cNvPr id="6" name="TextBox 5"/>
          <p:cNvSpPr txBox="1"/>
          <p:nvPr/>
        </p:nvSpPr>
        <p:spPr>
          <a:xfrm>
            <a:off x="1115616" y="338283"/>
            <a:ext cx="6912768" cy="1477328"/>
          </a:xfrm>
          <a:prstGeom prst="rect">
            <a:avLst/>
          </a:prstGeom>
          <a:noFill/>
        </p:spPr>
        <p:txBody>
          <a:bodyPr wrap="square" rtlCol="1">
            <a:spAutoFit/>
          </a:bodyPr>
          <a:lstStyle/>
          <a:p>
            <a:pPr algn="ctr"/>
            <a:r>
              <a:rPr lang="he-IL" sz="3600" b="1" dirty="0">
                <a:solidFill>
                  <a:schemeClr val="accent1">
                    <a:lumMod val="75000"/>
                  </a:schemeClr>
                </a:solidFill>
              </a:rPr>
              <a:t>מטרות החוק </a:t>
            </a:r>
          </a:p>
          <a:p>
            <a:pPr algn="ctr"/>
            <a:r>
              <a:rPr lang="he-IL" sz="3600" b="1" dirty="0">
                <a:solidFill>
                  <a:schemeClr val="accent1">
                    <a:lumMod val="75000"/>
                  </a:schemeClr>
                </a:solidFill>
              </a:rPr>
              <a:t> </a:t>
            </a:r>
            <a:r>
              <a:rPr lang="he-IL" sz="2400" b="1" dirty="0">
                <a:solidFill>
                  <a:schemeClr val="accent1">
                    <a:lumMod val="75000"/>
                  </a:schemeClr>
                </a:solidFill>
              </a:rPr>
              <a:t>(הליך משקם, במטרה לשילוב מחדש בחברה)</a:t>
            </a:r>
            <a:endParaRPr lang="he-IL" sz="2000" b="1" dirty="0">
              <a:solidFill>
                <a:schemeClr val="accent1">
                  <a:lumMod val="75000"/>
                </a:schemeClr>
              </a:solidFill>
            </a:endParaRPr>
          </a:p>
          <a:p>
            <a:endParaRPr lang="he-IL" dirty="0"/>
          </a:p>
        </p:txBody>
      </p:sp>
    </p:spTree>
    <p:extLst>
      <p:ext uri="{BB962C8B-B14F-4D97-AF65-F5344CB8AC3E}">
        <p14:creationId xmlns:p14="http://schemas.microsoft.com/office/powerpoint/2010/main" val="94701402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indefinite"/>
                            </p:stCond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מציין מיקום תוכן 5"/>
          <p:cNvGraphicFramePr>
            <a:graphicFrameLocks noGrp="1"/>
          </p:cNvGraphicFramePr>
          <p:nvPr>
            <p:ph sz="quarter" idx="13"/>
            <p:extLst/>
          </p:nvPr>
        </p:nvGraphicFramePr>
        <p:xfrm>
          <a:off x="965677" y="1424530"/>
          <a:ext cx="7632848" cy="40324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חץ ימינה 6"/>
          <p:cNvSpPr/>
          <p:nvPr/>
        </p:nvSpPr>
        <p:spPr>
          <a:xfrm rot="16200000">
            <a:off x="1763689" y="3501006"/>
            <a:ext cx="432050" cy="1440162"/>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vert="vert" rtlCol="1" anchor="ctr"/>
          <a:lstStyle/>
          <a:p>
            <a:pPr algn="ctr"/>
            <a:r>
              <a:rPr lang="he-IL" sz="1100" dirty="0">
                <a:solidFill>
                  <a:schemeClr val="tx2">
                    <a:lumMod val="50000"/>
                  </a:schemeClr>
                </a:solidFill>
              </a:rPr>
              <a:t>במקרים מיוחדים</a:t>
            </a:r>
          </a:p>
        </p:txBody>
      </p:sp>
      <p:sp>
        <p:nvSpPr>
          <p:cNvPr id="3" name="TextBox 2"/>
          <p:cNvSpPr txBox="1"/>
          <p:nvPr/>
        </p:nvSpPr>
        <p:spPr>
          <a:xfrm>
            <a:off x="2477845" y="318725"/>
            <a:ext cx="4608512" cy="923330"/>
          </a:xfrm>
          <a:prstGeom prst="rect">
            <a:avLst/>
          </a:prstGeom>
          <a:noFill/>
        </p:spPr>
        <p:txBody>
          <a:bodyPr wrap="square" rtlCol="1">
            <a:spAutoFit/>
          </a:bodyPr>
          <a:lstStyle/>
          <a:p>
            <a:pPr marL="45720" indent="0" algn="ctr">
              <a:buNone/>
            </a:pPr>
            <a:r>
              <a:rPr lang="he-IL" sz="3600" b="1" dirty="0">
                <a:solidFill>
                  <a:schemeClr val="accent1">
                    <a:lumMod val="75000"/>
                  </a:schemeClr>
                </a:solidFill>
              </a:rPr>
              <a:t>שינוי בסמכויות</a:t>
            </a:r>
            <a:endParaRPr lang="he-IL" sz="3200" b="1" dirty="0">
              <a:solidFill>
                <a:schemeClr val="accent1">
                  <a:lumMod val="75000"/>
                </a:schemeClr>
              </a:solidFill>
            </a:endParaRPr>
          </a:p>
          <a:p>
            <a:pPr algn="ctr"/>
            <a:endParaRPr lang="he-IL" dirty="0"/>
          </a:p>
        </p:txBody>
      </p:sp>
      <p:sp>
        <p:nvSpPr>
          <p:cNvPr id="5" name="TextBox 4"/>
          <p:cNvSpPr txBox="1"/>
          <p:nvPr/>
        </p:nvSpPr>
        <p:spPr>
          <a:xfrm>
            <a:off x="2044632" y="1340768"/>
            <a:ext cx="6192688" cy="369332"/>
          </a:xfrm>
          <a:prstGeom prst="rect">
            <a:avLst/>
          </a:prstGeom>
          <a:noFill/>
        </p:spPr>
        <p:txBody>
          <a:bodyPr wrap="square" rtlCol="1">
            <a:spAutoFit/>
          </a:bodyPr>
          <a:lstStyle/>
          <a:p>
            <a:r>
              <a:rPr lang="he-IL" dirty="0"/>
              <a:t>יחידים – פיצול לפי סכום:</a:t>
            </a:r>
          </a:p>
        </p:txBody>
      </p:sp>
      <p:sp>
        <p:nvSpPr>
          <p:cNvPr id="8" name="TextBox 7"/>
          <p:cNvSpPr txBox="1"/>
          <p:nvPr/>
        </p:nvSpPr>
        <p:spPr>
          <a:xfrm rot="1941271">
            <a:off x="2947929" y="2043075"/>
            <a:ext cx="1575579" cy="577081"/>
          </a:xfrm>
          <a:prstGeom prst="rect">
            <a:avLst/>
          </a:prstGeom>
          <a:noFill/>
        </p:spPr>
        <p:txBody>
          <a:bodyPr wrap="square" rtlCol="1">
            <a:spAutoFit/>
          </a:bodyPr>
          <a:lstStyle/>
          <a:p>
            <a:r>
              <a:rPr lang="he-IL" sz="1050" dirty="0"/>
              <a:t>סמכויות מנהליות-טכניות: שינוי צו תשלומים, יציאה מהארץ ועוד.</a:t>
            </a:r>
          </a:p>
        </p:txBody>
      </p:sp>
      <p:sp>
        <p:nvSpPr>
          <p:cNvPr id="21" name="TextBox 20"/>
          <p:cNvSpPr txBox="1"/>
          <p:nvPr/>
        </p:nvSpPr>
        <p:spPr>
          <a:xfrm rot="20756925">
            <a:off x="2726660" y="3254012"/>
            <a:ext cx="1575579" cy="415498"/>
          </a:xfrm>
          <a:prstGeom prst="rect">
            <a:avLst/>
          </a:prstGeom>
          <a:noFill/>
        </p:spPr>
        <p:txBody>
          <a:bodyPr wrap="square" rtlCol="1">
            <a:spAutoFit/>
          </a:bodyPr>
          <a:lstStyle/>
          <a:p>
            <a:r>
              <a:rPr lang="he-IL" sz="1050" dirty="0"/>
              <a:t>הכרעה בסכסוכים וצו לשיקום כלכלי</a:t>
            </a:r>
          </a:p>
        </p:txBody>
      </p:sp>
    </p:spTree>
    <p:extLst>
      <p:ext uri="{BB962C8B-B14F-4D97-AF65-F5344CB8AC3E}">
        <p14:creationId xmlns:p14="http://schemas.microsoft.com/office/powerpoint/2010/main" val="50190031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257ACEAA-0140-43C4-A70D-2977F4769513}"/>
              </a:ext>
            </a:extLst>
          </p:cNvPr>
          <p:cNvSpPr>
            <a:spLocks noGrp="1"/>
          </p:cNvSpPr>
          <p:nvPr>
            <p:ph sz="quarter" idx="13"/>
          </p:nvPr>
        </p:nvSpPr>
        <p:spPr>
          <a:xfrm>
            <a:off x="323528" y="1196752"/>
            <a:ext cx="8356476" cy="4896544"/>
          </a:xfrm>
        </p:spPr>
        <p:txBody>
          <a:bodyPr>
            <a:normAutofit fontScale="32500" lnSpcReduction="20000"/>
          </a:bodyPr>
          <a:lstStyle/>
          <a:p>
            <a:pPr algn="just">
              <a:buFont typeface="Arial" pitchFamily="34" charset="0"/>
              <a:buChar char="•"/>
            </a:pPr>
            <a:r>
              <a:rPr lang="he-IL" sz="6000" b="1" dirty="0"/>
              <a:t>המסלול ה"רגיל" – חובות שמעל 150,000 ש"ח בבית משפט השלום.</a:t>
            </a:r>
          </a:p>
          <a:p>
            <a:pPr algn="just"/>
            <a:endParaRPr lang="he-IL" sz="6000" b="1" dirty="0"/>
          </a:p>
          <a:p>
            <a:pPr algn="just">
              <a:buFont typeface="Arial" pitchFamily="34" charset="0"/>
              <a:buChar char="•"/>
            </a:pPr>
            <a:r>
              <a:rPr lang="he-IL" sz="6000" b="1" dirty="0"/>
              <a:t>מסלול נפרד לניהול הליכי חדלות פירעון בסכומי חוב נמוכים – עד 150,000 ש"ח, המתנהל בפני רשם הוצאה לפועל.</a:t>
            </a:r>
          </a:p>
          <a:p>
            <a:pPr marL="45720" indent="0" algn="just">
              <a:buNone/>
            </a:pPr>
            <a:endParaRPr lang="he-IL" sz="6000" b="1" dirty="0"/>
          </a:p>
          <a:p>
            <a:pPr marL="273050" indent="0" algn="just">
              <a:buNone/>
              <a:tabLst>
                <a:tab pos="273050" algn="l"/>
              </a:tabLst>
            </a:pPr>
            <a:r>
              <a:rPr lang="he-IL" sz="6000" b="1" dirty="0">
                <a:solidFill>
                  <a:srgbClr val="6666FF"/>
                </a:solidFill>
              </a:rPr>
              <a:t>      תם עידן "חייב מוגבל באמצעים" – לא עוד בקשות להכרזת</a:t>
            </a:r>
          </a:p>
          <a:p>
            <a:pPr marL="273050" indent="0" algn="just">
              <a:buNone/>
              <a:tabLst>
                <a:tab pos="273050" algn="l"/>
              </a:tabLst>
            </a:pPr>
            <a:r>
              <a:rPr lang="he-IL" sz="6000" b="1" dirty="0">
                <a:solidFill>
                  <a:srgbClr val="6666FF"/>
                </a:solidFill>
              </a:rPr>
              <a:t>                  חייב מוגבל באמצעים ואיחוד תיקים.</a:t>
            </a:r>
          </a:p>
          <a:p>
            <a:pPr marL="45720" indent="0" algn="just">
              <a:buNone/>
            </a:pPr>
            <a:endParaRPr lang="he-IL" sz="6000" b="1" dirty="0"/>
          </a:p>
          <a:p>
            <a:pPr marL="266700" indent="0" algn="just">
              <a:buNone/>
            </a:pPr>
            <a:r>
              <a:rPr lang="he-IL" sz="6000" b="1" dirty="0"/>
              <a:t>הכוונה היא כי בלשכת ההוצאה לפועל יטופלו משקי בית שנקלעו לחובות הנובעים מצריכה שוטפת. נכתב בדברי ההסבר לחוק כי חובות צרכניים הם חובות שהטיפול בהם ככלל אינו מורכב ואינו דורש הכרעה בסוגיות משפטיות ועובדתיות מורכבות, וניתן לבררם במערכת מנהלית. </a:t>
            </a:r>
          </a:p>
          <a:p>
            <a:pPr marL="266700" indent="0" algn="just">
              <a:buNone/>
            </a:pPr>
            <a:endParaRPr lang="he-IL" b="1" dirty="0"/>
          </a:p>
          <a:p>
            <a:pPr marL="45720" indent="0" algn="ctr">
              <a:buNone/>
            </a:pPr>
            <a:r>
              <a:rPr lang="he-IL" sz="6800" b="1" dirty="0">
                <a:latin typeface="FrankRuehl" panose="020E0503060101010101" pitchFamily="34" charset="-79"/>
                <a:cs typeface="FrankRuehl" panose="020E0503060101010101" pitchFamily="34" charset="-79"/>
              </a:rPr>
              <a:t>האם כך יהיה בפועל ?</a:t>
            </a:r>
          </a:p>
          <a:p>
            <a:pPr marL="45720" indent="0" algn="ctr">
              <a:buNone/>
            </a:pPr>
            <a:r>
              <a:rPr lang="he-IL" sz="6800" b="1" dirty="0">
                <a:latin typeface="FrankRuehl" panose="020E0503060101010101" pitchFamily="34" charset="-79"/>
                <a:cs typeface="FrankRuehl" panose="020E0503060101010101" pitchFamily="34" charset="-79"/>
              </a:rPr>
              <a:t>סכום החוב אכן קובע את המהות ?</a:t>
            </a:r>
          </a:p>
          <a:p>
            <a:pPr algn="just"/>
            <a:endParaRPr lang="he-IL" sz="2400" b="1" dirty="0"/>
          </a:p>
          <a:p>
            <a:pPr algn="just"/>
            <a:endParaRPr lang="he-IL" sz="2400" b="1" dirty="0">
              <a:solidFill>
                <a:schemeClr val="tx1"/>
              </a:solidFill>
            </a:endParaRPr>
          </a:p>
        </p:txBody>
      </p:sp>
      <p:sp>
        <p:nvSpPr>
          <p:cNvPr id="6" name="TextBox 5"/>
          <p:cNvSpPr txBox="1"/>
          <p:nvPr/>
        </p:nvSpPr>
        <p:spPr>
          <a:xfrm>
            <a:off x="179512" y="371766"/>
            <a:ext cx="8712968" cy="646331"/>
          </a:xfrm>
          <a:prstGeom prst="rect">
            <a:avLst/>
          </a:prstGeom>
          <a:noFill/>
        </p:spPr>
        <p:txBody>
          <a:bodyPr wrap="square" rtlCol="1">
            <a:spAutoFit/>
          </a:bodyPr>
          <a:lstStyle/>
          <a:p>
            <a:pPr algn="just"/>
            <a:r>
              <a:rPr lang="he-IL" sz="3600" b="1" dirty="0">
                <a:solidFill>
                  <a:srgbClr val="FF0000"/>
                </a:solidFill>
              </a:rPr>
              <a:t>חדלות פירעון של יחיד - על פי גובה החוב</a:t>
            </a:r>
            <a:endParaRPr lang="he-IL" dirty="0">
              <a:solidFill>
                <a:srgbClr val="FF0000"/>
              </a:solidFill>
            </a:endParaRPr>
          </a:p>
        </p:txBody>
      </p:sp>
    </p:spTree>
    <p:extLst>
      <p:ext uri="{BB962C8B-B14F-4D97-AF65-F5344CB8AC3E}">
        <p14:creationId xmlns:p14="http://schemas.microsoft.com/office/powerpoint/2010/main" val="290701317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Left Bracket 21"/>
          <p:cNvSpPr/>
          <p:nvPr/>
        </p:nvSpPr>
        <p:spPr>
          <a:xfrm rot="5400000">
            <a:off x="6842988" y="149901"/>
            <a:ext cx="321705" cy="1695328"/>
          </a:xfrm>
          <a:prstGeom prst="leftBracket">
            <a:avLst/>
          </a:prstGeom>
          <a:ln w="76200"/>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b="1"/>
          </a:p>
        </p:txBody>
      </p:sp>
      <p:sp>
        <p:nvSpPr>
          <p:cNvPr id="23" name="Left Bracket 22"/>
          <p:cNvSpPr/>
          <p:nvPr/>
        </p:nvSpPr>
        <p:spPr>
          <a:xfrm rot="5400000">
            <a:off x="4375143" y="159193"/>
            <a:ext cx="321705" cy="1695328"/>
          </a:xfrm>
          <a:prstGeom prst="leftBracket">
            <a:avLst/>
          </a:prstGeom>
          <a:ln w="76200"/>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b="1"/>
          </a:p>
        </p:txBody>
      </p:sp>
      <p:sp>
        <p:nvSpPr>
          <p:cNvPr id="24" name="Left Bracket 23"/>
          <p:cNvSpPr/>
          <p:nvPr/>
        </p:nvSpPr>
        <p:spPr>
          <a:xfrm rot="5400000">
            <a:off x="1926871" y="137528"/>
            <a:ext cx="321705" cy="1695328"/>
          </a:xfrm>
          <a:prstGeom prst="leftBracket">
            <a:avLst/>
          </a:prstGeom>
          <a:ln w="76200"/>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b="1"/>
          </a:p>
        </p:txBody>
      </p:sp>
      <p:graphicFrame>
        <p:nvGraphicFramePr>
          <p:cNvPr id="17" name="דיאגרמה 3"/>
          <p:cNvGraphicFramePr/>
          <p:nvPr>
            <p:extLst>
              <p:ext uri="{D42A27DB-BD31-4B8C-83A1-F6EECF244321}">
                <p14:modId xmlns:p14="http://schemas.microsoft.com/office/powerpoint/2010/main" val="1923334096"/>
              </p:ext>
            </p:extLst>
          </p:nvPr>
        </p:nvGraphicFramePr>
        <p:xfrm>
          <a:off x="0" y="0"/>
          <a:ext cx="9144000" cy="3933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8" name="TextBox 17"/>
          <p:cNvSpPr txBox="1"/>
          <p:nvPr/>
        </p:nvSpPr>
        <p:spPr>
          <a:xfrm>
            <a:off x="6300192" y="467380"/>
            <a:ext cx="1368152" cy="369332"/>
          </a:xfrm>
          <a:prstGeom prst="rect">
            <a:avLst/>
          </a:prstGeom>
          <a:noFill/>
        </p:spPr>
        <p:txBody>
          <a:bodyPr wrap="square" rtlCol="1">
            <a:spAutoFit/>
          </a:bodyPr>
          <a:lstStyle/>
          <a:p>
            <a:r>
              <a:rPr lang="he-IL" b="1" dirty="0"/>
              <a:t>9 חודשים</a:t>
            </a:r>
          </a:p>
        </p:txBody>
      </p:sp>
      <p:sp>
        <p:nvSpPr>
          <p:cNvPr id="19" name="TextBox 18"/>
          <p:cNvSpPr txBox="1"/>
          <p:nvPr/>
        </p:nvSpPr>
        <p:spPr>
          <a:xfrm>
            <a:off x="3851920" y="476672"/>
            <a:ext cx="1368152" cy="369332"/>
          </a:xfrm>
          <a:prstGeom prst="rect">
            <a:avLst/>
          </a:prstGeom>
          <a:noFill/>
        </p:spPr>
        <p:txBody>
          <a:bodyPr wrap="square" rtlCol="1">
            <a:spAutoFit/>
          </a:bodyPr>
          <a:lstStyle/>
          <a:p>
            <a:r>
              <a:rPr lang="he-IL" b="1" dirty="0"/>
              <a:t>כחודשיים</a:t>
            </a:r>
          </a:p>
        </p:txBody>
      </p:sp>
      <p:grpSp>
        <p:nvGrpSpPr>
          <p:cNvPr id="43" name="Group 42"/>
          <p:cNvGrpSpPr/>
          <p:nvPr/>
        </p:nvGrpSpPr>
        <p:grpSpPr>
          <a:xfrm>
            <a:off x="2291136" y="5202909"/>
            <a:ext cx="1543648" cy="1060467"/>
            <a:chOff x="2044610" y="1979128"/>
            <a:chExt cx="488028" cy="657247"/>
          </a:xfrm>
        </p:grpSpPr>
        <p:sp>
          <p:nvSpPr>
            <p:cNvPr id="59" name="Rounded Rectangle 58"/>
            <p:cNvSpPr/>
            <p:nvPr/>
          </p:nvSpPr>
          <p:spPr>
            <a:xfrm>
              <a:off x="2044610" y="1979128"/>
              <a:ext cx="488028" cy="657247"/>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a:effectLst/>
          </p:spPr>
          <p:txBody>
            <a:bodyPr/>
            <a:lstStyle/>
            <a:p>
              <a:endParaRPr/>
            </a:p>
          </p:txBody>
        </p:sp>
        <p:sp>
          <p:nvSpPr>
            <p:cNvPr id="60" name="Rounded Rectangle 4"/>
            <p:cNvSpPr/>
            <p:nvPr/>
          </p:nvSpPr>
          <p:spPr>
            <a:xfrm>
              <a:off x="2045187" y="1996450"/>
              <a:ext cx="459440" cy="628659"/>
            </a:xfrm>
            <a:prstGeom prst="rect">
              <a:avLst/>
            </a:prstGeom>
            <a:noFill/>
            <a:ln>
              <a:noFill/>
            </a:ln>
            <a:effectLst/>
          </p:spPr>
          <p:txBody>
            <a:bodyPr spcFirstLastPara="0" vert="horz" wrap="square" lIns="22860" tIns="22860" rIns="22860" bIns="22860" numCol="1" spcCol="1270" anchor="ctr" anchorCtr="0">
              <a:noAutofit/>
            </a:bodyPr>
            <a:lstStyle/>
            <a:p>
              <a:pPr marL="0" marR="0" lvl="0" indent="0" algn="ctr" defTabSz="266700" rtl="1" eaLnBrk="1" fontAlgn="auto" latinLnBrk="0" hangingPunct="1">
                <a:lnSpc>
                  <a:spcPct val="90000"/>
                </a:lnSpc>
                <a:spcBef>
                  <a:spcPct val="0"/>
                </a:spcBef>
                <a:spcAft>
                  <a:spcPct val="35000"/>
                </a:spcAft>
                <a:buClrTx/>
                <a:buSzTx/>
                <a:buFontTx/>
                <a:buNone/>
                <a:defRPr/>
              </a:pPr>
              <a:r>
                <a:rPr kumimoji="0" lang="he-IL" b="0" i="0" u="none" strike="noStrike" kern="1200" cap="none" spc="0" normalizeH="0" baseline="0" noProof="0" dirty="0">
                  <a:ln>
                    <a:noFill/>
                  </a:ln>
                  <a:solidFill>
                    <a:sysClr val="windowText" lastClr="000000">
                      <a:hueOff val="0"/>
                      <a:satOff val="0"/>
                      <a:lumOff val="0"/>
                      <a:alphaOff val="0"/>
                    </a:sysClr>
                  </a:solidFill>
                  <a:effectLst/>
                  <a:uLnTx/>
                  <a:uFillTx/>
                  <a:latin typeface="Calibri"/>
                  <a:ea typeface="+mn-ea"/>
                  <a:cs typeface="+mj-cs"/>
                </a:rPr>
                <a:t>יישום הצו ומימוש נכסים</a:t>
              </a:r>
            </a:p>
          </p:txBody>
        </p:sp>
      </p:grpSp>
      <p:grpSp>
        <p:nvGrpSpPr>
          <p:cNvPr id="44" name="Group 43"/>
          <p:cNvGrpSpPr/>
          <p:nvPr/>
        </p:nvGrpSpPr>
        <p:grpSpPr>
          <a:xfrm>
            <a:off x="2346009" y="3888600"/>
            <a:ext cx="1433903" cy="980560"/>
            <a:chOff x="2044129" y="705297"/>
            <a:chExt cx="488028" cy="694200"/>
          </a:xfrm>
        </p:grpSpPr>
        <p:sp>
          <p:nvSpPr>
            <p:cNvPr id="57" name="Rounded Rectangle 56"/>
            <p:cNvSpPr/>
            <p:nvPr/>
          </p:nvSpPr>
          <p:spPr>
            <a:xfrm>
              <a:off x="2044129" y="742250"/>
              <a:ext cx="488028" cy="657247"/>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a:effectLst/>
          </p:spPr>
          <p:txBody>
            <a:bodyPr/>
            <a:lstStyle/>
            <a:p>
              <a:endParaRPr/>
            </a:p>
          </p:txBody>
        </p:sp>
        <p:sp>
          <p:nvSpPr>
            <p:cNvPr id="58" name="Rounded Rectangle 6"/>
            <p:cNvSpPr/>
            <p:nvPr/>
          </p:nvSpPr>
          <p:spPr>
            <a:xfrm>
              <a:off x="2056293" y="705297"/>
              <a:ext cx="459440" cy="628659"/>
            </a:xfrm>
            <a:prstGeom prst="rect">
              <a:avLst/>
            </a:prstGeom>
            <a:noFill/>
            <a:ln>
              <a:noFill/>
            </a:ln>
            <a:effectLst/>
          </p:spPr>
          <p:txBody>
            <a:bodyPr spcFirstLastPara="0" vert="horz" wrap="square" lIns="22860" tIns="22860" rIns="22860" bIns="22860" numCol="1" spcCol="1270" anchor="ctr" anchorCtr="0">
              <a:noAutofit/>
            </a:bodyPr>
            <a:lstStyle/>
            <a:p>
              <a:pPr marL="0" marR="0" lvl="0" indent="0" algn="ctr" defTabSz="266700" rtl="1" eaLnBrk="1" fontAlgn="auto" latinLnBrk="0" hangingPunct="1">
                <a:lnSpc>
                  <a:spcPct val="90000"/>
                </a:lnSpc>
                <a:spcBef>
                  <a:spcPct val="0"/>
                </a:spcBef>
                <a:spcAft>
                  <a:spcPct val="35000"/>
                </a:spcAft>
                <a:buClrTx/>
                <a:buSzTx/>
                <a:buFontTx/>
                <a:buNone/>
                <a:defRPr/>
              </a:pPr>
              <a:r>
                <a:rPr kumimoji="0" lang="he-IL" b="0" i="0" u="none" strike="noStrike" kern="1200" cap="none" spc="0" normalizeH="0" baseline="0" noProof="0" dirty="0">
                  <a:ln>
                    <a:noFill/>
                  </a:ln>
                  <a:solidFill>
                    <a:sysClr val="windowText" lastClr="000000">
                      <a:hueOff val="0"/>
                      <a:satOff val="0"/>
                      <a:lumOff val="0"/>
                      <a:alphaOff val="0"/>
                    </a:sysClr>
                  </a:solidFill>
                  <a:effectLst/>
                  <a:uLnTx/>
                  <a:uFillTx/>
                  <a:latin typeface="Calibri"/>
                  <a:ea typeface="+mn-ea"/>
                  <a:cs typeface="+mj-cs"/>
                </a:rPr>
                <a:t>תקופת תשלומים</a:t>
              </a:r>
            </a:p>
          </p:txBody>
        </p:sp>
      </p:grpSp>
      <p:grpSp>
        <p:nvGrpSpPr>
          <p:cNvPr id="45" name="Group 44"/>
          <p:cNvGrpSpPr/>
          <p:nvPr/>
        </p:nvGrpSpPr>
        <p:grpSpPr>
          <a:xfrm>
            <a:off x="4792845" y="4362218"/>
            <a:ext cx="523709" cy="195282"/>
            <a:chOff x="1798336" y="963676"/>
            <a:chExt cx="165572" cy="121030"/>
          </a:xfrm>
        </p:grpSpPr>
        <p:sp>
          <p:nvSpPr>
            <p:cNvPr id="55" name="Right Arrow 54"/>
            <p:cNvSpPr/>
            <p:nvPr/>
          </p:nvSpPr>
          <p:spPr>
            <a:xfrm rot="10761244">
              <a:off x="1798336" y="963676"/>
              <a:ext cx="165572" cy="121030"/>
            </a:xfrm>
            <a:prstGeom prst="rightArrow">
              <a:avLst>
                <a:gd name="adj1" fmla="val 60000"/>
                <a:gd name="adj2" fmla="val 50000"/>
              </a:avLst>
            </a:prstGeom>
            <a:solidFill>
              <a:srgbClr val="4F81BD">
                <a:tint val="60000"/>
                <a:hueOff val="0"/>
                <a:satOff val="0"/>
                <a:lumOff val="0"/>
                <a:alphaOff val="0"/>
              </a:srgbClr>
            </a:solidFill>
            <a:ln>
              <a:noFill/>
            </a:ln>
            <a:effectLst/>
          </p:spPr>
          <p:txBody>
            <a:bodyPr/>
            <a:lstStyle/>
            <a:p>
              <a:endParaRPr/>
            </a:p>
          </p:txBody>
        </p:sp>
        <p:sp>
          <p:nvSpPr>
            <p:cNvPr id="56" name="Right Arrow 8"/>
            <p:cNvSpPr/>
            <p:nvPr/>
          </p:nvSpPr>
          <p:spPr>
            <a:xfrm rot="21561244">
              <a:off x="1834644" y="987677"/>
              <a:ext cx="129263" cy="72618"/>
            </a:xfrm>
            <a:prstGeom prst="rect">
              <a:avLst/>
            </a:prstGeom>
            <a:noFill/>
            <a:ln>
              <a:noFill/>
            </a:ln>
            <a:effectLst/>
          </p:spPr>
          <p:txBody>
            <a:bodyPr spcFirstLastPara="0" vert="horz" wrap="square" lIns="0" tIns="0" rIns="0" bIns="0" numCol="1" spcCol="1270" anchor="ctr" anchorCtr="0">
              <a:noAutofit/>
            </a:bodyPr>
            <a:lstStyle/>
            <a:p>
              <a:pPr marL="0" marR="0" lvl="0" indent="0" algn="ctr" defTabSz="222250" rtl="1" eaLnBrk="1" fontAlgn="auto" latinLnBrk="0" hangingPunct="1">
                <a:lnSpc>
                  <a:spcPct val="90000"/>
                </a:lnSpc>
                <a:spcBef>
                  <a:spcPct val="0"/>
                </a:spcBef>
                <a:spcAft>
                  <a:spcPct val="35000"/>
                </a:spcAft>
                <a:buClrTx/>
                <a:buSzTx/>
                <a:buFontTx/>
                <a:buNone/>
                <a:defRPr/>
              </a:pPr>
              <a:endParaRPr kumimoji="0" lang="he-IL" b="0" i="0" u="none" strike="noStrike" kern="1200" cap="none" spc="0" normalizeH="0" baseline="0" noProof="0">
                <a:ln>
                  <a:noFill/>
                </a:ln>
                <a:solidFill>
                  <a:sysClr val="windowText" lastClr="000000">
                    <a:hueOff val="0"/>
                    <a:satOff val="0"/>
                    <a:lumOff val="0"/>
                    <a:alphaOff val="0"/>
                  </a:sysClr>
                </a:solidFill>
                <a:effectLst/>
                <a:uLnTx/>
                <a:uFillTx/>
                <a:latin typeface="Calibri"/>
                <a:ea typeface="+mn-ea"/>
                <a:cs typeface="+mj-cs"/>
              </a:endParaRPr>
            </a:p>
          </p:txBody>
        </p:sp>
      </p:grpSp>
      <p:grpSp>
        <p:nvGrpSpPr>
          <p:cNvPr id="46" name="Group 45"/>
          <p:cNvGrpSpPr/>
          <p:nvPr/>
        </p:nvGrpSpPr>
        <p:grpSpPr>
          <a:xfrm>
            <a:off x="4283968" y="3940796"/>
            <a:ext cx="1498436" cy="928364"/>
            <a:chOff x="1241589" y="700027"/>
            <a:chExt cx="488028" cy="657247"/>
          </a:xfrm>
        </p:grpSpPr>
        <p:sp>
          <p:nvSpPr>
            <p:cNvPr id="53" name="Rounded Rectangle 52"/>
            <p:cNvSpPr/>
            <p:nvPr/>
          </p:nvSpPr>
          <p:spPr>
            <a:xfrm>
              <a:off x="1241589" y="700027"/>
              <a:ext cx="488028" cy="657247"/>
            </a:xfrm>
            <a:prstGeom prst="roundRect">
              <a:avLst>
                <a:gd name="adj" fmla="val 10000"/>
              </a:avLst>
            </a:prstGeom>
            <a:solidFill>
              <a:sysClr val="window" lastClr="FFFFFF">
                <a:hueOff val="0"/>
                <a:satOff val="0"/>
                <a:lumOff val="0"/>
                <a:alphaOff val="0"/>
              </a:sysClr>
            </a:solidFill>
            <a:ln w="25400" cap="flat" cmpd="sng" algn="ctr">
              <a:solidFill>
                <a:srgbClr val="4F81BD">
                  <a:shade val="80000"/>
                  <a:hueOff val="0"/>
                  <a:satOff val="0"/>
                  <a:lumOff val="0"/>
                  <a:alphaOff val="0"/>
                </a:srgbClr>
              </a:solidFill>
              <a:prstDash val="solid"/>
            </a:ln>
            <a:effectLst/>
          </p:spPr>
          <p:txBody>
            <a:bodyPr/>
            <a:lstStyle/>
            <a:p>
              <a:endParaRPr/>
            </a:p>
          </p:txBody>
        </p:sp>
        <p:sp>
          <p:nvSpPr>
            <p:cNvPr id="54" name="Rounded Rectangle 10"/>
            <p:cNvSpPr/>
            <p:nvPr/>
          </p:nvSpPr>
          <p:spPr>
            <a:xfrm>
              <a:off x="1255883" y="714321"/>
              <a:ext cx="459440" cy="628659"/>
            </a:xfrm>
            <a:prstGeom prst="rect">
              <a:avLst/>
            </a:prstGeom>
            <a:noFill/>
            <a:ln>
              <a:noFill/>
            </a:ln>
            <a:effectLst/>
          </p:spPr>
          <p:txBody>
            <a:bodyPr spcFirstLastPara="0" vert="horz" wrap="square" lIns="22860" tIns="22860" rIns="22860" bIns="22860" numCol="1" spcCol="1270" anchor="ctr" anchorCtr="0">
              <a:noAutofit/>
            </a:bodyPr>
            <a:lstStyle/>
            <a:p>
              <a:pPr marL="0" marR="0" lvl="0" indent="0" algn="ctr" defTabSz="266700" rtl="1" eaLnBrk="1" fontAlgn="auto" latinLnBrk="0" hangingPunct="1">
                <a:lnSpc>
                  <a:spcPct val="90000"/>
                </a:lnSpc>
                <a:spcBef>
                  <a:spcPct val="0"/>
                </a:spcBef>
                <a:spcAft>
                  <a:spcPct val="35000"/>
                </a:spcAft>
                <a:buClrTx/>
                <a:buSzTx/>
                <a:buFontTx/>
                <a:buNone/>
                <a:defRPr/>
              </a:pPr>
              <a:r>
                <a:rPr kumimoji="0" lang="he-IL" b="0" i="0" u="none" strike="noStrike" kern="1200" cap="none" spc="0" normalizeH="0" baseline="0" noProof="0" dirty="0">
                  <a:ln>
                    <a:noFill/>
                  </a:ln>
                  <a:solidFill>
                    <a:sysClr val="windowText" lastClr="000000">
                      <a:hueOff val="0"/>
                      <a:satOff val="0"/>
                      <a:lumOff val="0"/>
                      <a:alphaOff val="0"/>
                    </a:sysClr>
                  </a:solidFill>
                  <a:effectLst/>
                  <a:uLnTx/>
                  <a:uFillTx/>
                  <a:latin typeface="Calibri"/>
                  <a:ea typeface="+mn-ea"/>
                  <a:cs typeface="+mj-cs"/>
                </a:rPr>
                <a:t>הפטר</a:t>
              </a:r>
            </a:p>
          </p:txBody>
        </p:sp>
      </p:grpSp>
      <p:grpSp>
        <p:nvGrpSpPr>
          <p:cNvPr id="48" name="Group 47"/>
          <p:cNvGrpSpPr/>
          <p:nvPr/>
        </p:nvGrpSpPr>
        <p:grpSpPr>
          <a:xfrm>
            <a:off x="6667205" y="4609675"/>
            <a:ext cx="2368599" cy="1547767"/>
            <a:chOff x="1676410" y="1576504"/>
            <a:chExt cx="488028" cy="645035"/>
          </a:xfrm>
        </p:grpSpPr>
        <p:sp>
          <p:nvSpPr>
            <p:cNvPr id="49" name="Rounded Rectangle 48"/>
            <p:cNvSpPr/>
            <p:nvPr/>
          </p:nvSpPr>
          <p:spPr>
            <a:xfrm>
              <a:off x="1676410" y="1576504"/>
              <a:ext cx="488028" cy="645035"/>
            </a:xfrm>
            <a:prstGeom prst="roundRect">
              <a:avLst>
                <a:gd name="adj" fmla="val 10000"/>
              </a:avLst>
            </a:prstGeom>
            <a:solidFill>
              <a:sysClr val="window" lastClr="FFFFFF">
                <a:hueOff val="0"/>
                <a:satOff val="0"/>
                <a:lumOff val="0"/>
                <a:alphaOff val="0"/>
              </a:sysClr>
            </a:solidFill>
            <a:ln w="25400" cap="flat" cmpd="sng" algn="ctr">
              <a:solidFill>
                <a:schemeClr val="accent6"/>
              </a:solidFill>
              <a:prstDash val="solid"/>
            </a:ln>
            <a:effectLst/>
          </p:spPr>
          <p:txBody>
            <a:bodyPr/>
            <a:lstStyle/>
            <a:p>
              <a:endParaRPr/>
            </a:p>
          </p:txBody>
        </p:sp>
        <p:sp>
          <p:nvSpPr>
            <p:cNvPr id="50" name="Rounded Rectangle 14"/>
            <p:cNvSpPr/>
            <p:nvPr/>
          </p:nvSpPr>
          <p:spPr>
            <a:xfrm>
              <a:off x="1690704" y="1582724"/>
              <a:ext cx="459440" cy="616447"/>
            </a:xfrm>
            <a:prstGeom prst="rect">
              <a:avLst/>
            </a:prstGeom>
            <a:noFill/>
            <a:ln>
              <a:solidFill>
                <a:schemeClr val="accent6"/>
              </a:solidFill>
            </a:ln>
            <a:effectLst/>
          </p:spPr>
          <p:txBody>
            <a:bodyPr spcFirstLastPara="0" vert="horz" wrap="square" lIns="22860" tIns="22860" rIns="22860" bIns="22860" numCol="1" spcCol="1270" anchor="ctr" anchorCtr="0">
              <a:noAutofit/>
            </a:bodyPr>
            <a:lstStyle/>
            <a:p>
              <a:pPr marL="0" marR="0" lvl="0" indent="0" algn="ctr" defTabSz="266700" rtl="1" eaLnBrk="1" fontAlgn="auto" latinLnBrk="0" hangingPunct="1">
                <a:lnSpc>
                  <a:spcPct val="90000"/>
                </a:lnSpc>
                <a:spcBef>
                  <a:spcPct val="0"/>
                </a:spcBef>
                <a:spcAft>
                  <a:spcPct val="35000"/>
                </a:spcAft>
                <a:buClrTx/>
                <a:buSzTx/>
                <a:buFontTx/>
                <a:buNone/>
                <a:defRPr/>
              </a:pPr>
              <a:r>
                <a:rPr kumimoji="0" lang="he-IL" b="0" i="0" u="none" strike="noStrike" kern="1200" cap="none" spc="0" normalizeH="0" baseline="0" noProof="0">
                  <a:ln>
                    <a:noFill/>
                  </a:ln>
                  <a:solidFill>
                    <a:sysClr val="windowText" lastClr="000000">
                      <a:hueOff val="0"/>
                      <a:satOff val="0"/>
                      <a:lumOff val="0"/>
                      <a:alphaOff val="0"/>
                    </a:sysClr>
                  </a:solidFill>
                  <a:effectLst/>
                  <a:uLnTx/>
                  <a:uFillTx/>
                  <a:latin typeface="Calibri"/>
                  <a:ea typeface="+mn-ea"/>
                  <a:cs typeface="+mj-cs"/>
                </a:rPr>
                <a:t>דיבידנד סופי ושחרור הנאמן</a:t>
              </a:r>
            </a:p>
          </p:txBody>
        </p:sp>
      </p:grpSp>
      <p:cxnSp>
        <p:nvCxnSpPr>
          <p:cNvPr id="77" name="Straight Connector 76"/>
          <p:cNvCxnSpPr/>
          <p:nvPr/>
        </p:nvCxnSpPr>
        <p:spPr>
          <a:xfrm flipH="1">
            <a:off x="1240059" y="1146045"/>
            <a:ext cx="9242" cy="4587097"/>
          </a:xfrm>
          <a:prstGeom prst="line">
            <a:avLst/>
          </a:prstGeom>
          <a:ln w="381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3019572" y="3591654"/>
            <a:ext cx="1731928" cy="369332"/>
          </a:xfrm>
          <a:prstGeom prst="rect">
            <a:avLst/>
          </a:prstGeom>
          <a:noFill/>
        </p:spPr>
        <p:txBody>
          <a:bodyPr wrap="square" rtlCol="1">
            <a:spAutoFit/>
          </a:bodyPr>
          <a:lstStyle/>
          <a:p>
            <a:r>
              <a:rPr lang="he-IL" b="1" dirty="0"/>
              <a:t>ככלל 3 שנים</a:t>
            </a:r>
          </a:p>
        </p:txBody>
      </p:sp>
      <p:sp>
        <p:nvSpPr>
          <p:cNvPr id="86" name="Right Arrow 85"/>
          <p:cNvSpPr/>
          <p:nvPr/>
        </p:nvSpPr>
        <p:spPr>
          <a:xfrm>
            <a:off x="1249301" y="4108868"/>
            <a:ext cx="1041835" cy="500807"/>
          </a:xfrm>
          <a:prstGeom prs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7" name="Right Arrow 86"/>
          <p:cNvSpPr/>
          <p:nvPr/>
        </p:nvSpPr>
        <p:spPr>
          <a:xfrm>
            <a:off x="1240059" y="5383558"/>
            <a:ext cx="1011879" cy="500807"/>
          </a:xfrm>
          <a:prstGeom prs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0" name="Right Arrow 89"/>
          <p:cNvSpPr/>
          <p:nvPr/>
        </p:nvSpPr>
        <p:spPr>
          <a:xfrm>
            <a:off x="3851920" y="4183313"/>
            <a:ext cx="386508" cy="426362"/>
          </a:xfrm>
          <a:prstGeom prs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1" name="Right Arrow 90"/>
          <p:cNvSpPr/>
          <p:nvPr/>
        </p:nvSpPr>
        <p:spPr>
          <a:xfrm rot="1195155">
            <a:off x="5906333" y="4555780"/>
            <a:ext cx="629406" cy="377641"/>
          </a:xfrm>
          <a:prstGeom prs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2" name="Right Arrow 91"/>
          <p:cNvSpPr/>
          <p:nvPr/>
        </p:nvSpPr>
        <p:spPr>
          <a:xfrm>
            <a:off x="4034058" y="5519691"/>
            <a:ext cx="2477298" cy="371037"/>
          </a:xfrm>
          <a:prstGeom prs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69962560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257ACEAA-0140-43C4-A70D-2977F4769513}"/>
              </a:ext>
            </a:extLst>
          </p:cNvPr>
          <p:cNvSpPr>
            <a:spLocks noGrp="1"/>
          </p:cNvSpPr>
          <p:nvPr>
            <p:ph sz="quarter" idx="13"/>
          </p:nvPr>
        </p:nvSpPr>
        <p:spPr>
          <a:xfrm>
            <a:off x="31948" y="1196752"/>
            <a:ext cx="8356476" cy="3744416"/>
          </a:xfrm>
        </p:spPr>
        <p:txBody>
          <a:bodyPr>
            <a:normAutofit fontScale="25000" lnSpcReduction="20000"/>
          </a:bodyPr>
          <a:lstStyle/>
          <a:p>
            <a:pPr marL="45720" indent="0" algn="just">
              <a:buNone/>
            </a:pPr>
            <a:endParaRPr lang="he-IL" sz="2400" b="1" dirty="0"/>
          </a:p>
          <a:p>
            <a:pPr marL="45720" indent="0" algn="ctr">
              <a:buNone/>
            </a:pPr>
            <a:endParaRPr lang="he-IL" sz="2400" b="1" dirty="0"/>
          </a:p>
          <a:p>
            <a:pPr marL="45720" indent="0" algn="ctr">
              <a:buNone/>
            </a:pPr>
            <a:endParaRPr lang="he-IL" sz="8800" b="1" dirty="0"/>
          </a:p>
          <a:p>
            <a:pPr marL="45720" indent="0" algn="ctr">
              <a:buNone/>
            </a:pPr>
            <a:r>
              <a:rPr lang="he-IL" sz="8800" b="1" dirty="0"/>
              <a:t>המסלול בפני רשם ההפטרים מורכב ממספר שלבים:</a:t>
            </a:r>
          </a:p>
          <a:p>
            <a:pPr marL="45720" indent="0" algn="ctr">
              <a:buNone/>
            </a:pPr>
            <a:endParaRPr lang="he-IL" sz="8800" b="1" dirty="0"/>
          </a:p>
          <a:p>
            <a:pPr marL="45720" indent="0" algn="just">
              <a:buNone/>
            </a:pPr>
            <a:r>
              <a:rPr lang="he-IL" sz="8800" b="1" u="sng" dirty="0"/>
              <a:t>השלב הראשון (לאחר הגשת הבקשה לפתיחת הליכים)</a:t>
            </a:r>
          </a:p>
          <a:p>
            <a:pPr marL="45720" indent="0" algn="just">
              <a:buNone/>
            </a:pPr>
            <a:endParaRPr lang="he-IL" sz="8800" b="1" dirty="0"/>
          </a:p>
          <a:p>
            <a:pPr marL="45720" indent="0" algn="just">
              <a:buNone/>
            </a:pPr>
            <a:r>
              <a:rPr lang="he-IL" sz="8800" b="1" dirty="0"/>
              <a:t>* ניסיון לגבש הסדר בהסכמת הנושים כולל אסיפת נושים.</a:t>
            </a:r>
          </a:p>
          <a:p>
            <a:pPr marL="45720" indent="0" algn="just">
              <a:buNone/>
            </a:pPr>
            <a:endParaRPr lang="he-IL" sz="8800" b="1" dirty="0"/>
          </a:p>
          <a:p>
            <a:pPr marL="45720" indent="0" algn="just">
              <a:buNone/>
            </a:pPr>
            <a:r>
              <a:rPr lang="he-IL" sz="8800" b="1" dirty="0"/>
              <a:t>* בעל תפקיד חדש – "נציג הרשם".</a:t>
            </a:r>
          </a:p>
          <a:p>
            <a:pPr algn="just">
              <a:buFont typeface="Arial" panose="020B0604020202020204" pitchFamily="34" charset="0"/>
              <a:buChar char="•"/>
            </a:pPr>
            <a:endParaRPr lang="he-IL" sz="8800" b="1" dirty="0"/>
          </a:p>
          <a:p>
            <a:pPr marL="45720" indent="0" algn="just">
              <a:buNone/>
            </a:pPr>
            <a:r>
              <a:rPr lang="he-IL" sz="8800" b="1" dirty="0"/>
              <a:t>* רשם ההוצאה לפועל יכול לקיים אסיפת נושים.</a:t>
            </a:r>
          </a:p>
          <a:p>
            <a:pPr algn="just">
              <a:buFont typeface="Arial" panose="020B0604020202020204" pitchFamily="34" charset="0"/>
              <a:buChar char="•"/>
            </a:pPr>
            <a:endParaRPr lang="he-IL" sz="8800" b="1" dirty="0"/>
          </a:p>
          <a:p>
            <a:pPr marL="45720" indent="0" algn="just">
              <a:buNone/>
            </a:pPr>
            <a:endParaRPr lang="he-IL" sz="8800" b="1" dirty="0"/>
          </a:p>
          <a:p>
            <a:pPr marL="45720" indent="0" algn="ctr">
              <a:buNone/>
            </a:pPr>
            <a:endParaRPr lang="he-IL" sz="8800" b="1" dirty="0"/>
          </a:p>
          <a:p>
            <a:pPr marL="45720" indent="0" algn="ctr">
              <a:buNone/>
            </a:pPr>
            <a:r>
              <a:rPr lang="he-IL" sz="8800" dirty="0"/>
              <a:t>.</a:t>
            </a:r>
            <a:endParaRPr lang="en-US" sz="8800" dirty="0"/>
          </a:p>
          <a:p>
            <a:pPr marL="45720" indent="0" algn="just">
              <a:buNone/>
            </a:pPr>
            <a:endParaRPr lang="he-IL" sz="2400" b="1" dirty="0"/>
          </a:p>
        </p:txBody>
      </p:sp>
      <p:sp>
        <p:nvSpPr>
          <p:cNvPr id="6" name="TextBox 5"/>
          <p:cNvSpPr txBox="1"/>
          <p:nvPr/>
        </p:nvSpPr>
        <p:spPr>
          <a:xfrm>
            <a:off x="1403648" y="338283"/>
            <a:ext cx="6120680" cy="1200329"/>
          </a:xfrm>
          <a:prstGeom prst="rect">
            <a:avLst/>
          </a:prstGeom>
          <a:noFill/>
        </p:spPr>
        <p:txBody>
          <a:bodyPr wrap="square" rtlCol="1">
            <a:spAutoFit/>
          </a:bodyPr>
          <a:lstStyle/>
          <a:p>
            <a:pPr algn="ctr"/>
            <a:r>
              <a:rPr lang="he-IL" sz="3600" b="1" dirty="0">
                <a:solidFill>
                  <a:srgbClr val="FF0000"/>
                </a:solidFill>
              </a:rPr>
              <a:t>ההבדל בין ההליך בבית משפט להליך בהוצאה לפועל</a:t>
            </a:r>
            <a:endParaRPr lang="he-IL" dirty="0">
              <a:solidFill>
                <a:srgbClr val="FF0000"/>
              </a:solidFill>
            </a:endParaRPr>
          </a:p>
        </p:txBody>
      </p:sp>
    </p:spTree>
    <p:extLst>
      <p:ext uri="{BB962C8B-B14F-4D97-AF65-F5344CB8AC3E}">
        <p14:creationId xmlns:p14="http://schemas.microsoft.com/office/powerpoint/2010/main" val="376838655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257ACEAA-0140-43C4-A70D-2977F4769513}"/>
              </a:ext>
            </a:extLst>
          </p:cNvPr>
          <p:cNvSpPr>
            <a:spLocks noGrp="1"/>
          </p:cNvSpPr>
          <p:nvPr>
            <p:ph sz="quarter" idx="13"/>
          </p:nvPr>
        </p:nvSpPr>
        <p:spPr>
          <a:xfrm>
            <a:off x="31948" y="1538612"/>
            <a:ext cx="8356476" cy="5058740"/>
          </a:xfrm>
        </p:spPr>
        <p:txBody>
          <a:bodyPr>
            <a:normAutofit fontScale="25000" lnSpcReduction="20000"/>
          </a:bodyPr>
          <a:lstStyle/>
          <a:p>
            <a:pPr marL="45720" indent="0" algn="just">
              <a:buNone/>
            </a:pPr>
            <a:endParaRPr lang="he-IL" sz="2400" b="1" dirty="0"/>
          </a:p>
          <a:p>
            <a:pPr marL="45720" indent="0" algn="ctr">
              <a:buNone/>
            </a:pPr>
            <a:r>
              <a:rPr lang="he-IL" sz="8800" b="1" u="sng" dirty="0"/>
              <a:t>השלב השני (ככל ששלב א' נכשל)</a:t>
            </a:r>
          </a:p>
          <a:p>
            <a:pPr marL="45720" indent="0" algn="just">
              <a:buNone/>
            </a:pPr>
            <a:endParaRPr lang="he-IL" sz="8800" b="1" dirty="0"/>
          </a:p>
          <a:p>
            <a:pPr marL="45720" indent="0" algn="just">
              <a:buNone/>
            </a:pPr>
            <a:r>
              <a:rPr lang="he-IL" sz="8800" b="1" dirty="0"/>
              <a:t>צו לפתיחת הליכים - נותן הצו: רשם ההוצאה לפועל לעומת הממונה במסלול הרגיל.</a:t>
            </a:r>
          </a:p>
          <a:p>
            <a:pPr marL="45720" indent="0" algn="just">
              <a:buNone/>
            </a:pPr>
            <a:endParaRPr lang="he-IL" sz="8800" b="1" dirty="0"/>
          </a:p>
          <a:p>
            <a:pPr marL="45720" indent="0" algn="just">
              <a:buNone/>
            </a:pPr>
            <a:r>
              <a:rPr lang="he-IL" sz="8800" b="1" dirty="0"/>
              <a:t>בהמשך יתקיים הליך דומה לזה המתנהל בפני הממונה ובית המשפט, כשלרשם ההוצאה לפועל מוקנות חלק מהסמכויות אשר מוקנות לממונה ולבית המשפט.</a:t>
            </a:r>
          </a:p>
          <a:p>
            <a:pPr marL="45720" indent="0" algn="just">
              <a:buNone/>
            </a:pPr>
            <a:endParaRPr lang="he-IL" sz="8800" b="1" dirty="0"/>
          </a:p>
          <a:p>
            <a:pPr marL="45720" indent="0" algn="ctr">
              <a:buNone/>
            </a:pPr>
            <a:r>
              <a:rPr lang="he-IL" sz="8800" b="1" u="sng" dirty="0"/>
              <a:t>ואולם:</a:t>
            </a:r>
          </a:p>
          <a:p>
            <a:pPr marL="45720" indent="0" algn="just">
              <a:buNone/>
            </a:pPr>
            <a:endParaRPr lang="he-IL" sz="8800" b="1" dirty="0"/>
          </a:p>
          <a:p>
            <a:pPr marL="45720" indent="0" algn="just">
              <a:buNone/>
            </a:pPr>
            <a:r>
              <a:rPr lang="he-IL" sz="8800" b="1" dirty="0"/>
              <a:t>במקרים שנקבעו בחוק ("מקרים מורכבים") יוכל רשם ההפטרים להעביר את התיק להתנהל </a:t>
            </a:r>
          </a:p>
          <a:p>
            <a:pPr marL="45720" indent="0" algn="just">
              <a:buNone/>
            </a:pPr>
            <a:r>
              <a:rPr lang="he-IL" sz="8800" b="1" dirty="0"/>
              <a:t>  בפני בית המשפט.</a:t>
            </a:r>
          </a:p>
          <a:p>
            <a:pPr marL="45720" indent="0" algn="just">
              <a:buNone/>
            </a:pPr>
            <a:endParaRPr lang="he-IL" sz="8800" b="1" dirty="0"/>
          </a:p>
          <a:p>
            <a:pPr marL="45720" indent="0" algn="ctr">
              <a:buNone/>
            </a:pPr>
            <a:endParaRPr lang="he-IL" sz="8800" b="1" dirty="0"/>
          </a:p>
          <a:p>
            <a:pPr marL="45720" indent="0" algn="ctr">
              <a:buNone/>
            </a:pPr>
            <a:r>
              <a:rPr lang="he-IL" sz="8800" dirty="0"/>
              <a:t>.</a:t>
            </a:r>
            <a:endParaRPr lang="en-US" sz="8800" dirty="0"/>
          </a:p>
          <a:p>
            <a:pPr marL="45720" indent="0" algn="just">
              <a:buNone/>
            </a:pPr>
            <a:endParaRPr lang="he-IL" sz="2400" b="1" dirty="0"/>
          </a:p>
        </p:txBody>
      </p:sp>
      <p:sp>
        <p:nvSpPr>
          <p:cNvPr id="6" name="TextBox 5"/>
          <p:cNvSpPr txBox="1"/>
          <p:nvPr/>
        </p:nvSpPr>
        <p:spPr>
          <a:xfrm>
            <a:off x="755576" y="338283"/>
            <a:ext cx="7632848" cy="1200329"/>
          </a:xfrm>
          <a:prstGeom prst="rect">
            <a:avLst/>
          </a:prstGeom>
          <a:noFill/>
        </p:spPr>
        <p:txBody>
          <a:bodyPr wrap="square" rtlCol="1">
            <a:spAutoFit/>
          </a:bodyPr>
          <a:lstStyle/>
          <a:p>
            <a:pPr algn="ctr"/>
            <a:r>
              <a:rPr lang="he-IL" sz="3600" b="1" dirty="0">
                <a:solidFill>
                  <a:srgbClr val="FF0000"/>
                </a:solidFill>
              </a:rPr>
              <a:t>ההבדל בין ההליך בבית משפט להליך בהוצאה לפועל  - חלק 2</a:t>
            </a:r>
            <a:endParaRPr lang="he-IL" dirty="0">
              <a:solidFill>
                <a:srgbClr val="FF0000"/>
              </a:solidFill>
            </a:endParaRPr>
          </a:p>
        </p:txBody>
      </p:sp>
    </p:spTree>
    <p:extLst>
      <p:ext uri="{BB962C8B-B14F-4D97-AF65-F5344CB8AC3E}">
        <p14:creationId xmlns:p14="http://schemas.microsoft.com/office/powerpoint/2010/main" val="1082910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257ACEAA-0140-43C4-A70D-2977F4769513}"/>
              </a:ext>
            </a:extLst>
          </p:cNvPr>
          <p:cNvSpPr>
            <a:spLocks noGrp="1"/>
          </p:cNvSpPr>
          <p:nvPr>
            <p:ph sz="quarter" idx="13"/>
          </p:nvPr>
        </p:nvSpPr>
        <p:spPr>
          <a:xfrm>
            <a:off x="31948" y="1538612"/>
            <a:ext cx="8356476" cy="5058740"/>
          </a:xfrm>
        </p:spPr>
        <p:txBody>
          <a:bodyPr>
            <a:normAutofit fontScale="25000" lnSpcReduction="20000"/>
          </a:bodyPr>
          <a:lstStyle/>
          <a:p>
            <a:pPr marL="45720" indent="0" algn="just">
              <a:buNone/>
            </a:pPr>
            <a:endParaRPr lang="he-IL" sz="2400" b="1" dirty="0"/>
          </a:p>
          <a:p>
            <a:pPr marL="45720" indent="0" algn="just">
              <a:buNone/>
            </a:pPr>
            <a:r>
              <a:rPr lang="he-IL" sz="8800" b="1" dirty="0"/>
              <a:t>* לרשם ניתנו סמכויות של הממונה ושל בית משפט למעט סמכויות </a:t>
            </a:r>
          </a:p>
          <a:p>
            <a:pPr marL="45720" indent="0">
              <a:buNone/>
            </a:pPr>
            <a:r>
              <a:rPr lang="he-IL" sz="8800" b="1" dirty="0"/>
              <a:t>   הנושאות אופי שיפוטי של הכרעה בסכסוך.</a:t>
            </a:r>
          </a:p>
          <a:p>
            <a:pPr marL="45720" indent="0">
              <a:buNone/>
            </a:pPr>
            <a:endParaRPr lang="he-IL" sz="8800" b="1" dirty="0"/>
          </a:p>
          <a:p>
            <a:pPr marL="45720" indent="0">
              <a:buNone/>
            </a:pPr>
            <a:r>
              <a:rPr lang="he-IL" sz="8800" b="1" dirty="0"/>
              <a:t>     סמכויות הרשם:</a:t>
            </a:r>
          </a:p>
          <a:p>
            <a:pPr marL="45720" indent="0">
              <a:buNone/>
            </a:pPr>
            <a:endParaRPr lang="he-IL" sz="4800" dirty="0"/>
          </a:p>
          <a:p>
            <a:pPr marL="627063" indent="-176213" algn="just">
              <a:buClr>
                <a:schemeClr val="accent6"/>
              </a:buClr>
              <a:buFont typeface="Arial" panose="020B0604020202020204" pitchFamily="34" charset="0"/>
              <a:buChar char="•"/>
            </a:pPr>
            <a:r>
              <a:rPr lang="he-IL" sz="8800" dirty="0"/>
              <a:t>סמכויות ה</a:t>
            </a:r>
            <a:r>
              <a:rPr lang="he-IL" sz="8800" b="1" dirty="0"/>
              <a:t>ממונה</a:t>
            </a:r>
            <a:r>
              <a:rPr lang="he-IL" sz="8800" dirty="0"/>
              <a:t> לפי חוק חדלות פירעון).</a:t>
            </a:r>
          </a:p>
          <a:p>
            <a:pPr marL="627063" indent="-176213" algn="just">
              <a:buClr>
                <a:schemeClr val="accent6"/>
              </a:buClr>
              <a:buFont typeface="Arial" panose="020B0604020202020204" pitchFamily="34" charset="0"/>
              <a:buChar char="•"/>
            </a:pPr>
            <a:r>
              <a:rPr lang="he-IL" sz="8800" dirty="0"/>
              <a:t>(מתן צו לפתיחת הליכים, דיון בגובה חובת תשלומים, ביטול הגבלה, גיבוש </a:t>
            </a:r>
            <a:r>
              <a:rPr lang="he-IL" sz="8800" dirty="0" err="1"/>
              <a:t>תוכנית</a:t>
            </a:r>
            <a:r>
              <a:rPr lang="he-IL" sz="8800" dirty="0"/>
              <a:t> לשיקום כלכלי</a:t>
            </a:r>
          </a:p>
          <a:p>
            <a:pPr marL="627063" indent="-176213" algn="just">
              <a:buClr>
                <a:schemeClr val="accent6"/>
              </a:buClr>
              <a:buFont typeface="Arial" panose="020B0604020202020204" pitchFamily="34" charset="0"/>
              <a:buChar char="•"/>
            </a:pPr>
            <a:r>
              <a:rPr lang="he-IL" sz="8800" dirty="0"/>
              <a:t>חלק מ</a:t>
            </a:r>
            <a:r>
              <a:rPr lang="he-IL" sz="8800" b="1" dirty="0"/>
              <a:t>סמכויות בית המשפט </a:t>
            </a:r>
            <a:r>
              <a:rPr lang="he-IL" sz="8800" dirty="0"/>
              <a:t>– מתן צו לשיקום כלכלי, סמכות לבטל הליך, דיון בהקצבת מזונות, ועוד (סעיף 204).</a:t>
            </a:r>
          </a:p>
          <a:p>
            <a:pPr marL="627063" indent="-176213" algn="just">
              <a:buClr>
                <a:schemeClr val="accent6"/>
              </a:buClr>
              <a:buFont typeface="Arial" panose="020B0604020202020204" pitchFamily="34" charset="0"/>
              <a:buChar char="•"/>
            </a:pPr>
            <a:r>
              <a:rPr lang="he-IL" sz="8800" b="1" dirty="0"/>
              <a:t>סמכויות הנאמן </a:t>
            </a:r>
            <a:r>
              <a:rPr lang="he-IL" sz="8800" dirty="0"/>
              <a:t>(אם לא מונה) – שפיטת תביעות חוב, מימוש נכסים, בדיקה וחקירה.</a:t>
            </a:r>
          </a:p>
          <a:p>
            <a:pPr marL="627063" indent="-176213" algn="just">
              <a:buClr>
                <a:schemeClr val="accent6"/>
              </a:buClr>
              <a:buFont typeface="Arial" panose="020B0604020202020204" pitchFamily="34" charset="0"/>
              <a:buChar char="•"/>
            </a:pPr>
            <a:r>
              <a:rPr lang="he-IL" sz="8800" dirty="0"/>
              <a:t>סמכויות לפי </a:t>
            </a:r>
            <a:r>
              <a:rPr lang="he-IL" sz="8800" b="1" dirty="0"/>
              <a:t>חוק ההוצאה לפועל </a:t>
            </a:r>
            <a:r>
              <a:rPr lang="he-IL" sz="8800" dirty="0"/>
              <a:t>(לרבות מימוש נכסים, ביצוע חקירות, מינוי כונס נכסים לנכס </a:t>
            </a:r>
            <a:r>
              <a:rPr lang="he-IL" sz="8800" dirty="0" err="1"/>
              <a:t>ספיציפי</a:t>
            </a:r>
            <a:r>
              <a:rPr lang="he-IL" sz="8800" dirty="0"/>
              <a:t>).</a:t>
            </a:r>
          </a:p>
          <a:p>
            <a:pPr marL="627063" indent="-176213" algn="just">
              <a:buClr>
                <a:schemeClr val="accent6"/>
              </a:buClr>
              <a:buFont typeface="Arial" panose="020B0604020202020204" pitchFamily="34" charset="0"/>
              <a:buChar char="•"/>
            </a:pPr>
            <a:endParaRPr lang="he-IL" sz="8800" dirty="0"/>
          </a:p>
          <a:p>
            <a:pPr marL="45720" indent="0" algn="just">
              <a:buNone/>
            </a:pPr>
            <a:endParaRPr lang="he-IL" sz="8800" b="1" dirty="0"/>
          </a:p>
          <a:p>
            <a:pPr marL="45720" indent="0" algn="just">
              <a:buNone/>
            </a:pPr>
            <a:endParaRPr lang="he-IL" sz="8800" b="1" dirty="0"/>
          </a:p>
          <a:p>
            <a:pPr algn="just">
              <a:buFont typeface="Arial" panose="020B0604020202020204" pitchFamily="34" charset="0"/>
              <a:buChar char="•"/>
            </a:pPr>
            <a:endParaRPr lang="he-IL" sz="8800" b="1" dirty="0"/>
          </a:p>
          <a:p>
            <a:pPr marL="45720" indent="0" algn="just">
              <a:buNone/>
            </a:pPr>
            <a:endParaRPr lang="he-IL" sz="8800" b="1" dirty="0"/>
          </a:p>
          <a:p>
            <a:pPr marL="45720" indent="0" algn="ctr">
              <a:buNone/>
            </a:pPr>
            <a:endParaRPr lang="he-IL" sz="8800" b="1" dirty="0"/>
          </a:p>
          <a:p>
            <a:pPr marL="45720" indent="0" algn="ctr">
              <a:buNone/>
            </a:pPr>
            <a:r>
              <a:rPr lang="he-IL" sz="8800" dirty="0"/>
              <a:t>.</a:t>
            </a:r>
            <a:endParaRPr lang="en-US" sz="8800" dirty="0"/>
          </a:p>
          <a:p>
            <a:pPr marL="45720" indent="0" algn="just">
              <a:buNone/>
            </a:pPr>
            <a:endParaRPr lang="he-IL" sz="2400" b="1" dirty="0"/>
          </a:p>
        </p:txBody>
      </p:sp>
      <p:sp>
        <p:nvSpPr>
          <p:cNvPr id="6" name="TextBox 5"/>
          <p:cNvSpPr txBox="1"/>
          <p:nvPr/>
        </p:nvSpPr>
        <p:spPr>
          <a:xfrm>
            <a:off x="755576" y="338283"/>
            <a:ext cx="7632848" cy="1200329"/>
          </a:xfrm>
          <a:prstGeom prst="rect">
            <a:avLst/>
          </a:prstGeom>
          <a:noFill/>
        </p:spPr>
        <p:txBody>
          <a:bodyPr wrap="square" rtlCol="1">
            <a:spAutoFit/>
          </a:bodyPr>
          <a:lstStyle/>
          <a:p>
            <a:pPr algn="ctr"/>
            <a:r>
              <a:rPr lang="he-IL" sz="3600" b="1" dirty="0">
                <a:solidFill>
                  <a:srgbClr val="FF0000"/>
                </a:solidFill>
              </a:rPr>
              <a:t>ההבדל בין ההליך בבית משפט להליך בהוצאה לפועל  - חלק 3</a:t>
            </a:r>
            <a:endParaRPr lang="he-IL" dirty="0">
              <a:solidFill>
                <a:srgbClr val="FF0000"/>
              </a:solidFill>
            </a:endParaRPr>
          </a:p>
        </p:txBody>
      </p:sp>
    </p:spTree>
    <p:extLst>
      <p:ext uri="{BB962C8B-B14F-4D97-AF65-F5344CB8AC3E}">
        <p14:creationId xmlns:p14="http://schemas.microsoft.com/office/powerpoint/2010/main" val="2754643311"/>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34209"/>
  <p:tag name="AS_OS" val="Microsoft Windows NT 6.2.9200.0"/>
  <p:tag name="AS_RELEASE_DATE" val="2017.04.19"/>
  <p:tag name="AS_TITLE" val="Aspose.Slides for .NET 2.0"/>
  <p:tag name="AS_VERSION" val="17.4"/>
</p:tagLst>
</file>

<file path=ppt/theme/theme1.xml><?xml version="1.0" encoding="utf-8"?>
<a:theme xmlns:a="http://schemas.openxmlformats.org/drawingml/2006/main" name="זרם מדחף">
  <a:themeElements>
    <a:clrScheme name="זרם מדחף">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זרם מדחף">
      <a:majorFont>
        <a:latin typeface="Trebuchet MS"/>
        <a:ea typeface="Arial"/>
        <a:cs typeface="Arial"/>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Arial"/>
        <a:cs typeface="Arial"/>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זרם מדחף">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מסמך" ma:contentTypeID="0x010100402B977991B5B349A3D96BEB6B7485B5" ma:contentTypeVersion="0" ma:contentTypeDescription="צור מסמך חדש." ma:contentTypeScope="" ma:versionID="ca81db935eda2c51dc77bf5f34b67b3c">
  <xsd:schema xmlns:xsd="http://www.w3.org/2001/XMLSchema" xmlns:xs="http://www.w3.org/2001/XMLSchema" xmlns:p="http://schemas.microsoft.com/office/2006/metadata/properties" targetNamespace="http://schemas.microsoft.com/office/2006/metadata/properties" ma:root="true" ma:fieldsID="3c69e330b17b26747b49104fe0872e0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3D188C-CDFF-4B98-9A7B-D5B2AF99B477}"/>
</file>

<file path=customXml/itemProps2.xml><?xml version="1.0" encoding="utf-8"?>
<ds:datastoreItem xmlns:ds="http://schemas.openxmlformats.org/officeDocument/2006/customXml" ds:itemID="{2836C263-B8BA-4BA5-8569-C015B600FA8F}"/>
</file>

<file path=customXml/itemProps3.xml><?xml version="1.0" encoding="utf-8"?>
<ds:datastoreItem xmlns:ds="http://schemas.openxmlformats.org/officeDocument/2006/customXml" ds:itemID="{09C393A7-C97E-453B-A625-3B99C2F8839D}"/>
</file>

<file path=docProps/app.xml><?xml version="1.0" encoding="utf-8"?>
<Properties xmlns="http://schemas.openxmlformats.org/officeDocument/2006/extended-properties" xmlns:vt="http://schemas.openxmlformats.org/officeDocument/2006/docPropsVTypes">
  <Template>Austin</Template>
  <TotalTime>869</TotalTime>
  <Words>1272</Words>
  <Application>Microsoft Office PowerPoint</Application>
  <PresentationFormat>‫הצגה על המסך (4:3)</PresentationFormat>
  <Paragraphs>197</Paragraphs>
  <Slides>19</Slides>
  <Notes>1</Notes>
  <HiddenSlides>0</HiddenSlides>
  <MMClips>0</MMClips>
  <ScaleCrop>false</ScaleCrop>
  <HeadingPairs>
    <vt:vector size="6" baseType="variant">
      <vt:variant>
        <vt:lpstr>גופנים בשימוש</vt:lpstr>
      </vt:variant>
      <vt:variant>
        <vt:i4>9</vt:i4>
      </vt:variant>
      <vt:variant>
        <vt:lpstr>ערכת נושא</vt:lpstr>
      </vt:variant>
      <vt:variant>
        <vt:i4>1</vt:i4>
      </vt:variant>
      <vt:variant>
        <vt:lpstr>כותרות שקופיות</vt:lpstr>
      </vt:variant>
      <vt:variant>
        <vt:i4>19</vt:i4>
      </vt:variant>
    </vt:vector>
  </HeadingPairs>
  <TitlesOfParts>
    <vt:vector size="29" baseType="lpstr">
      <vt:lpstr>Arial</vt:lpstr>
      <vt:lpstr>Calibri</vt:lpstr>
      <vt:lpstr>Courier New</vt:lpstr>
      <vt:lpstr>FrankRuehl</vt:lpstr>
      <vt:lpstr>Georgia</vt:lpstr>
      <vt:lpstr>Gisha</vt:lpstr>
      <vt:lpstr>Guttman-Aram</vt:lpstr>
      <vt:lpstr>Times New Roman</vt:lpstr>
      <vt:lpstr>Trebuchet MS</vt:lpstr>
      <vt:lpstr>זרם מדחף</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שינויים נוספים "על קצה המזלג":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חידושים ועדכונים בחוק חדלות פירעון</dc:title>
  <dc:creator>עודד מאור</dc:creator>
  <cp:lastModifiedBy>Ruth</cp:lastModifiedBy>
  <cp:revision>106</cp:revision>
  <cp:lastPrinted>2018-11-04T15:05:23Z</cp:lastPrinted>
  <dcterms:created xsi:type="dcterms:W3CDTF">2018-05-21T08:12:03Z</dcterms:created>
  <dcterms:modified xsi:type="dcterms:W3CDTF">2018-11-05T11:21:43Z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0x010100402B977991B5B349A3D96BEB6B7485B5</vt:lpwstr>
  </property>
</Properties>
</file>